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71" r:id="rId3"/>
    <p:sldMasterId id="2147483696" r:id="rId4"/>
  </p:sldMasterIdLst>
  <p:notesMasterIdLst>
    <p:notesMasterId r:id="rId39"/>
  </p:notesMasterIdLst>
  <p:sldIdLst>
    <p:sldId id="256" r:id="rId5"/>
    <p:sldId id="411" r:id="rId6"/>
    <p:sldId id="259" r:id="rId7"/>
    <p:sldId id="267" r:id="rId8"/>
    <p:sldId id="424" r:id="rId9"/>
    <p:sldId id="426" r:id="rId10"/>
    <p:sldId id="428" r:id="rId11"/>
    <p:sldId id="430" r:id="rId12"/>
    <p:sldId id="395" r:id="rId13"/>
    <p:sldId id="415" r:id="rId14"/>
    <p:sldId id="416" r:id="rId15"/>
    <p:sldId id="417" r:id="rId16"/>
    <p:sldId id="419" r:id="rId17"/>
    <p:sldId id="418" r:id="rId18"/>
    <p:sldId id="335" r:id="rId19"/>
    <p:sldId id="421" r:id="rId20"/>
    <p:sldId id="400" r:id="rId21"/>
    <p:sldId id="420" r:id="rId22"/>
    <p:sldId id="399" r:id="rId23"/>
    <p:sldId id="422" r:id="rId24"/>
    <p:sldId id="436" r:id="rId25"/>
    <p:sldId id="437" r:id="rId26"/>
    <p:sldId id="439" r:id="rId27"/>
    <p:sldId id="440" r:id="rId28"/>
    <p:sldId id="442" r:id="rId29"/>
    <p:sldId id="438" r:id="rId30"/>
    <p:sldId id="441" r:id="rId31"/>
    <p:sldId id="443" r:id="rId32"/>
    <p:sldId id="434" r:id="rId33"/>
    <p:sldId id="435" r:id="rId34"/>
    <p:sldId id="413" r:id="rId35"/>
    <p:sldId id="414" r:id="rId36"/>
    <p:sldId id="432" r:id="rId37"/>
    <p:sldId id="334" r:id="rId3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9" roundtripDataSignature="AMtx7mjVCUib3wa8vR3e2rG61EDGPwt3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52"/>
    <a:srgbClr val="AC5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98960A-7D5B-457F-BB65-F0B03E3E7AD5}">
  <a:tblStyle styleId="{FC98960A-7D5B-457F-BB65-F0B03E3E7AD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E80D9E7-3D25-4BD0-AE01-4F6D9A5A2BE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7E6"/>
          </a:solidFill>
        </a:fill>
      </a:tcStyle>
    </a:wholeTbl>
    <a:band1H>
      <a:tcTxStyle b="off" i="off"/>
      <a:tcStyle>
        <a:tcBdr/>
        <a:fill>
          <a:solidFill>
            <a:srgbClr val="E0CC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0CC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4707" autoAdjust="0"/>
  </p:normalViewPr>
  <p:slideViewPr>
    <p:cSldViewPr snapToGrid="0">
      <p:cViewPr varScale="1">
        <p:scale>
          <a:sx n="78" d="100"/>
          <a:sy n="78" d="100"/>
        </p:scale>
        <p:origin x="15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89" Type="http://customschemas.google.com/relationships/presentationmetadata" Target="metadata"/><Relationship Id="rId7" Type="http://schemas.openxmlformats.org/officeDocument/2006/relationships/slide" Target="slides/slide3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90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541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561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90" name="Google Shape;690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9917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6" name="Google Shape;766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211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" name="Google Shape;726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27" name="Google Shape;727;p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28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" name="Google Shape;726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27" name="Google Shape;727;p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745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" name="Google Shape;726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27" name="Google Shape;727;p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423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" name="Google Shape;726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27" name="Google Shape;727;p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438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" name="Google Shape;726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27" name="Google Shape;727;p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003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b37a8676d5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gb37a8676d5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3" name="Google Shape;983;gb37a8676d5_1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14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Bâtiment</a:t>
            </a:r>
            <a:r>
              <a:rPr lang="fr-FR" baseline="0" dirty="0"/>
              <a:t> inauguré fin 2021, activité toute récente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09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1/ Enjeu</a:t>
            </a:r>
            <a:r>
              <a:rPr lang="fr-FR" baseline="0" dirty="0"/>
              <a:t> de valorisation des terres excavées : économie circulaire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baseline="0" dirty="0"/>
              <a:t>3/ Site de production : choix de créer une coopérative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baseline="0" dirty="0"/>
              <a:t>4/ Mise en œuvre dans le bâtiment : ça demande de travailler sur la formation</a:t>
            </a:r>
            <a:endParaRPr dirty="0"/>
          </a:p>
        </p:txBody>
      </p:sp>
      <p:sp>
        <p:nvSpPr>
          <p:cNvPr id="295" name="Google Shape;2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3056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2221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9749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3741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052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044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/>
              <a:t>Description rapide des espaces, insistéer sur les espace de séchage et de cure et sur le séchage naturel assisté, avec recupération d’air chaux en plenum de toiture</a:t>
            </a:r>
            <a:endParaRPr/>
          </a:p>
        </p:txBody>
      </p:sp>
      <p:sp>
        <p:nvSpPr>
          <p:cNvPr id="569" name="Google Shape;569;p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fr-FR" sz="120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9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63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0"/>
          <p:cNvSpPr txBox="1">
            <a:spLocks noGrp="1"/>
          </p:cNvSpPr>
          <p:nvPr>
            <p:ph type="body" idx="1"/>
          </p:nvPr>
        </p:nvSpPr>
        <p:spPr>
          <a:xfrm>
            <a:off x="457200" y="1497472"/>
            <a:ext cx="8229600" cy="403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90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1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72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5" name="Google Shape;105;p9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6" name="Google Shape;106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93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93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p9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✓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3" name="Google Shape;113;p9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9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✓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5" name="Google Shape;115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97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97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9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◼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●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✓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1" name="Google Shape;121;p9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2" name="Google Shape;122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98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98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riweather Sans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9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9" name="Google Shape;129;p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99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99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00"/>
          <p:cNvSpPr txBox="1">
            <a:spLocks noGrp="1"/>
          </p:cNvSpPr>
          <p:nvPr>
            <p:ph type="body" idx="1"/>
          </p:nvPr>
        </p:nvSpPr>
        <p:spPr>
          <a:xfrm rot="5400000">
            <a:off x="2556524" y="-601852"/>
            <a:ext cx="403095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100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100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101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101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2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102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800" b="1" cap="small">
                <a:solidFill>
                  <a:srgbClr val="6452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72" name="Google Shape;172;p6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73" name="Google Shape;173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67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67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7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◼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●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✓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8" name="Google Shape;188;p7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9" name="Google Shape;189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70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70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riweather Sans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96" name="Google Shape;196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71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71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2"/>
          <p:cNvSpPr txBox="1">
            <a:spLocks noGrp="1"/>
          </p:cNvSpPr>
          <p:nvPr>
            <p:ph type="body" idx="1"/>
          </p:nvPr>
        </p:nvSpPr>
        <p:spPr>
          <a:xfrm rot="5400000">
            <a:off x="2556524" y="-601852"/>
            <a:ext cx="403095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72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72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7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73"/>
          <p:cNvSpPr txBox="1">
            <a:spLocks noGrp="1"/>
          </p:cNvSpPr>
          <p:nvPr>
            <p:ph type="ftr" idx="11"/>
          </p:nvPr>
        </p:nvSpPr>
        <p:spPr>
          <a:xfrm>
            <a:off x="1493689" y="6228060"/>
            <a:ext cx="57337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73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E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54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148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2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926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5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6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6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870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017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1F4041B-47EF-4111-8834-E95C31D4AA28}"/>
              </a:ext>
            </a:extLst>
          </p:cNvPr>
          <p:cNvSpPr/>
          <p:nvPr userDrawn="1"/>
        </p:nvSpPr>
        <p:spPr>
          <a:xfrm>
            <a:off x="0" y="0"/>
            <a:ext cx="9144001" cy="6858000"/>
          </a:xfrm>
          <a:custGeom>
            <a:avLst/>
            <a:gdLst>
              <a:gd name="connsiteX0" fmla="*/ 12240039 w 12240039"/>
              <a:gd name="connsiteY0" fmla="*/ 5335596 h 6858000"/>
              <a:gd name="connsiteX1" fmla="*/ 12240039 w 12240039"/>
              <a:gd name="connsiteY1" fmla="*/ 6858000 h 6858000"/>
              <a:gd name="connsiteX2" fmla="*/ 11571468 w 12240039"/>
              <a:gd name="connsiteY2" fmla="*/ 6858000 h 6858000"/>
              <a:gd name="connsiteX3" fmla="*/ 11571468 w 12240039"/>
              <a:gd name="connsiteY3" fmla="*/ 1 h 6858000"/>
              <a:gd name="connsiteX4" fmla="*/ 12240039 w 12240039"/>
              <a:gd name="connsiteY4" fmla="*/ 1 h 6858000"/>
              <a:gd name="connsiteX5" fmla="*/ 12240039 w 12240039"/>
              <a:gd name="connsiteY5" fmla="*/ 1522405 h 6858000"/>
              <a:gd name="connsiteX6" fmla="*/ 9257174 w 12240039"/>
              <a:gd name="connsiteY6" fmla="*/ 1 h 6858000"/>
              <a:gd name="connsiteX7" fmla="*/ 10763036 w 12240039"/>
              <a:gd name="connsiteY7" fmla="*/ 1 h 6858000"/>
              <a:gd name="connsiteX8" fmla="*/ 12240039 w 12240039"/>
              <a:gd name="connsiteY8" fmla="*/ 3363290 h 6858000"/>
              <a:gd name="connsiteX9" fmla="*/ 12240039 w 12240039"/>
              <a:gd name="connsiteY9" fmla="*/ 3494711 h 6858000"/>
              <a:gd name="connsiteX10" fmla="*/ 10763036 w 12240039"/>
              <a:gd name="connsiteY10" fmla="*/ 6858000 h 6858000"/>
              <a:gd name="connsiteX11" fmla="*/ 9257174 w 12240039"/>
              <a:gd name="connsiteY11" fmla="*/ 6858000 h 6858000"/>
              <a:gd name="connsiteX12" fmla="*/ 10763036 w 12240039"/>
              <a:gd name="connsiteY12" fmla="*/ 3429000 h 6858000"/>
              <a:gd name="connsiteX13" fmla="*/ 6942881 w 12240039"/>
              <a:gd name="connsiteY13" fmla="*/ 0 h 6858000"/>
              <a:gd name="connsiteX14" fmla="*/ 8448742 w 12240039"/>
              <a:gd name="connsiteY14" fmla="*/ 0 h 6858000"/>
              <a:gd name="connsiteX15" fmla="*/ 9954603 w 12240039"/>
              <a:gd name="connsiteY15" fmla="*/ 3429000 h 6858000"/>
              <a:gd name="connsiteX16" fmla="*/ 8448742 w 12240039"/>
              <a:gd name="connsiteY16" fmla="*/ 6858000 h 6858000"/>
              <a:gd name="connsiteX17" fmla="*/ 6942881 w 12240039"/>
              <a:gd name="connsiteY17" fmla="*/ 6858000 h 6858000"/>
              <a:gd name="connsiteX18" fmla="*/ 8448742 w 12240039"/>
              <a:gd name="connsiteY18" fmla="*/ 3429000 h 6858000"/>
              <a:gd name="connsiteX19" fmla="*/ 4628587 w 12240039"/>
              <a:gd name="connsiteY19" fmla="*/ 0 h 6858000"/>
              <a:gd name="connsiteX20" fmla="*/ 6134449 w 12240039"/>
              <a:gd name="connsiteY20" fmla="*/ 0 h 6858000"/>
              <a:gd name="connsiteX21" fmla="*/ 7640310 w 12240039"/>
              <a:gd name="connsiteY21" fmla="*/ 3429000 h 6858000"/>
              <a:gd name="connsiteX22" fmla="*/ 6134449 w 12240039"/>
              <a:gd name="connsiteY22" fmla="*/ 6858000 h 6858000"/>
              <a:gd name="connsiteX23" fmla="*/ 4628587 w 12240039"/>
              <a:gd name="connsiteY23" fmla="*/ 6858000 h 6858000"/>
              <a:gd name="connsiteX24" fmla="*/ 6134449 w 12240039"/>
              <a:gd name="connsiteY24" fmla="*/ 3429000 h 6858000"/>
              <a:gd name="connsiteX25" fmla="*/ 2314294 w 12240039"/>
              <a:gd name="connsiteY25" fmla="*/ 0 h 6858000"/>
              <a:gd name="connsiteX26" fmla="*/ 3820156 w 12240039"/>
              <a:gd name="connsiteY26" fmla="*/ 0 h 6858000"/>
              <a:gd name="connsiteX27" fmla="*/ 5326016 w 12240039"/>
              <a:gd name="connsiteY27" fmla="*/ 3429000 h 6858000"/>
              <a:gd name="connsiteX28" fmla="*/ 3820156 w 12240039"/>
              <a:gd name="connsiteY28" fmla="*/ 6858000 h 6858000"/>
              <a:gd name="connsiteX29" fmla="*/ 2314294 w 12240039"/>
              <a:gd name="connsiteY29" fmla="*/ 6858000 h 6858000"/>
              <a:gd name="connsiteX30" fmla="*/ 3820156 w 12240039"/>
              <a:gd name="connsiteY30" fmla="*/ 3429000 h 6858000"/>
              <a:gd name="connsiteX31" fmla="*/ 0 w 12240039"/>
              <a:gd name="connsiteY31" fmla="*/ 0 h 6858000"/>
              <a:gd name="connsiteX32" fmla="*/ 1505862 w 12240039"/>
              <a:gd name="connsiteY32" fmla="*/ 0 h 6858000"/>
              <a:gd name="connsiteX33" fmla="*/ 3011723 w 12240039"/>
              <a:gd name="connsiteY33" fmla="*/ 3429000 h 6858000"/>
              <a:gd name="connsiteX34" fmla="*/ 1505862 w 12240039"/>
              <a:gd name="connsiteY34" fmla="*/ 6858000 h 6858000"/>
              <a:gd name="connsiteX35" fmla="*/ 0 w 12240039"/>
              <a:gd name="connsiteY35" fmla="*/ 6858000 h 6858000"/>
              <a:gd name="connsiteX36" fmla="*/ 1505862 w 12240039"/>
              <a:gd name="connsiteY3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240039" h="6858000">
                <a:moveTo>
                  <a:pt x="12240039" y="5335596"/>
                </a:moveTo>
                <a:lnTo>
                  <a:pt x="12240039" y="6858000"/>
                </a:lnTo>
                <a:lnTo>
                  <a:pt x="11571468" y="6858000"/>
                </a:lnTo>
                <a:close/>
                <a:moveTo>
                  <a:pt x="11571468" y="1"/>
                </a:moveTo>
                <a:lnTo>
                  <a:pt x="12240039" y="1"/>
                </a:lnTo>
                <a:lnTo>
                  <a:pt x="12240039" y="1522405"/>
                </a:lnTo>
                <a:close/>
                <a:moveTo>
                  <a:pt x="9257174" y="1"/>
                </a:moveTo>
                <a:lnTo>
                  <a:pt x="10763036" y="1"/>
                </a:lnTo>
                <a:lnTo>
                  <a:pt x="12240039" y="3363290"/>
                </a:lnTo>
                <a:lnTo>
                  <a:pt x="12240039" y="3494711"/>
                </a:lnTo>
                <a:lnTo>
                  <a:pt x="10763036" y="6858000"/>
                </a:lnTo>
                <a:lnTo>
                  <a:pt x="9257174" y="6858000"/>
                </a:lnTo>
                <a:lnTo>
                  <a:pt x="10763036" y="3429000"/>
                </a:lnTo>
                <a:close/>
                <a:moveTo>
                  <a:pt x="6942881" y="0"/>
                </a:moveTo>
                <a:lnTo>
                  <a:pt x="8448742" y="0"/>
                </a:lnTo>
                <a:lnTo>
                  <a:pt x="9954603" y="3429000"/>
                </a:lnTo>
                <a:lnTo>
                  <a:pt x="8448742" y="6858000"/>
                </a:lnTo>
                <a:lnTo>
                  <a:pt x="6942881" y="6858000"/>
                </a:lnTo>
                <a:lnTo>
                  <a:pt x="8448742" y="3429000"/>
                </a:lnTo>
                <a:close/>
                <a:moveTo>
                  <a:pt x="4628587" y="0"/>
                </a:moveTo>
                <a:lnTo>
                  <a:pt x="6134449" y="0"/>
                </a:lnTo>
                <a:lnTo>
                  <a:pt x="7640310" y="3429000"/>
                </a:lnTo>
                <a:lnTo>
                  <a:pt x="6134449" y="6858000"/>
                </a:lnTo>
                <a:lnTo>
                  <a:pt x="4628587" y="6858000"/>
                </a:lnTo>
                <a:lnTo>
                  <a:pt x="6134449" y="3429000"/>
                </a:lnTo>
                <a:close/>
                <a:moveTo>
                  <a:pt x="2314294" y="0"/>
                </a:moveTo>
                <a:lnTo>
                  <a:pt x="3820156" y="0"/>
                </a:lnTo>
                <a:lnTo>
                  <a:pt x="5326016" y="3429000"/>
                </a:lnTo>
                <a:lnTo>
                  <a:pt x="3820156" y="6858000"/>
                </a:lnTo>
                <a:lnTo>
                  <a:pt x="2314294" y="6858000"/>
                </a:lnTo>
                <a:lnTo>
                  <a:pt x="3820156" y="3429000"/>
                </a:lnTo>
                <a:close/>
                <a:moveTo>
                  <a:pt x="0" y="0"/>
                </a:moveTo>
                <a:lnTo>
                  <a:pt x="1505862" y="0"/>
                </a:lnTo>
                <a:lnTo>
                  <a:pt x="3011723" y="3429000"/>
                </a:lnTo>
                <a:lnTo>
                  <a:pt x="1505862" y="6858000"/>
                </a:lnTo>
                <a:lnTo>
                  <a:pt x="0" y="6858000"/>
                </a:lnTo>
                <a:lnTo>
                  <a:pt x="1505862" y="3429000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51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29332" y="287256"/>
            <a:ext cx="841466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A710374-A0D0-4639-B013-35A506CD37E6}"/>
              </a:ext>
            </a:extLst>
          </p:cNvPr>
          <p:cNvSpPr>
            <a:spLocks/>
          </p:cNvSpPr>
          <p:nvPr userDrawn="1"/>
        </p:nvSpPr>
        <p:spPr bwMode="auto">
          <a:xfrm>
            <a:off x="6844036" y="6274755"/>
            <a:ext cx="2299964" cy="488403"/>
          </a:xfrm>
          <a:custGeom>
            <a:avLst/>
            <a:gdLst>
              <a:gd name="connsiteX0" fmla="*/ 5307865 w 12192148"/>
              <a:gd name="connsiteY0" fmla="*/ 0 h 1941773"/>
              <a:gd name="connsiteX1" fmla="*/ 5817217 w 12192148"/>
              <a:gd name="connsiteY1" fmla="*/ 0 h 1941773"/>
              <a:gd name="connsiteX2" fmla="*/ 5817217 w 12192148"/>
              <a:gd name="connsiteY2" fmla="*/ 697113 h 1941773"/>
              <a:gd name="connsiteX3" fmla="*/ 6190042 w 12192148"/>
              <a:gd name="connsiteY3" fmla="*/ 697113 h 1941773"/>
              <a:gd name="connsiteX4" fmla="*/ 6190042 w 12192148"/>
              <a:gd name="connsiteY4" fmla="*/ 1325570 h 1941773"/>
              <a:gd name="connsiteX5" fmla="*/ 6489353 w 12192148"/>
              <a:gd name="connsiteY5" fmla="*/ 1325570 h 1941773"/>
              <a:gd name="connsiteX6" fmla="*/ 6489353 w 12192148"/>
              <a:gd name="connsiteY6" fmla="*/ 1114324 h 1941773"/>
              <a:gd name="connsiteX7" fmla="*/ 6898935 w 12192148"/>
              <a:gd name="connsiteY7" fmla="*/ 1114324 h 1941773"/>
              <a:gd name="connsiteX8" fmla="*/ 6898935 w 12192148"/>
              <a:gd name="connsiteY8" fmla="*/ 348556 h 1941773"/>
              <a:gd name="connsiteX9" fmla="*/ 7219249 w 12192148"/>
              <a:gd name="connsiteY9" fmla="*/ 348556 h 1941773"/>
              <a:gd name="connsiteX10" fmla="*/ 7219249 w 12192148"/>
              <a:gd name="connsiteY10" fmla="*/ 1093199 h 1941773"/>
              <a:gd name="connsiteX11" fmla="*/ 7413539 w 12192148"/>
              <a:gd name="connsiteY11" fmla="*/ 1093199 h 1941773"/>
              <a:gd name="connsiteX12" fmla="*/ 7413539 w 12192148"/>
              <a:gd name="connsiteY12" fmla="*/ 517553 h 1941773"/>
              <a:gd name="connsiteX13" fmla="*/ 7875631 w 12192148"/>
              <a:gd name="connsiteY13" fmla="*/ 517553 h 1941773"/>
              <a:gd name="connsiteX14" fmla="*/ 7875631 w 12192148"/>
              <a:gd name="connsiteY14" fmla="*/ 1103761 h 1941773"/>
              <a:gd name="connsiteX15" fmla="*/ 8342975 w 12192148"/>
              <a:gd name="connsiteY15" fmla="*/ 1103761 h 1941773"/>
              <a:gd name="connsiteX16" fmla="*/ 8342975 w 12192148"/>
              <a:gd name="connsiteY16" fmla="*/ 739362 h 1941773"/>
              <a:gd name="connsiteX17" fmla="*/ 8852328 w 12192148"/>
              <a:gd name="connsiteY17" fmla="*/ 739362 h 1941773"/>
              <a:gd name="connsiteX18" fmla="*/ 8852328 w 12192148"/>
              <a:gd name="connsiteY18" fmla="*/ 1093199 h 1941773"/>
              <a:gd name="connsiteX19" fmla="*/ 9240906 w 12192148"/>
              <a:gd name="connsiteY19" fmla="*/ 1093199 h 1941773"/>
              <a:gd name="connsiteX20" fmla="*/ 9240906 w 12192148"/>
              <a:gd name="connsiteY20" fmla="*/ 924202 h 1941773"/>
              <a:gd name="connsiteX21" fmla="*/ 9503459 w 12192148"/>
              <a:gd name="connsiteY21" fmla="*/ 929483 h 1941773"/>
              <a:gd name="connsiteX22" fmla="*/ 9503459 w 12192148"/>
              <a:gd name="connsiteY22" fmla="*/ 781611 h 1941773"/>
              <a:gd name="connsiteX23" fmla="*/ 9771263 w 12192148"/>
              <a:gd name="connsiteY23" fmla="*/ 781611 h 1941773"/>
              <a:gd name="connsiteX24" fmla="*/ 9771263 w 12192148"/>
              <a:gd name="connsiteY24" fmla="*/ 918921 h 1941773"/>
              <a:gd name="connsiteX25" fmla="*/ 10028565 w 12192148"/>
              <a:gd name="connsiteY25" fmla="*/ 918921 h 1941773"/>
              <a:gd name="connsiteX26" fmla="*/ 10028565 w 12192148"/>
              <a:gd name="connsiteY26" fmla="*/ 765768 h 1941773"/>
              <a:gd name="connsiteX27" fmla="*/ 10280615 w 12192148"/>
              <a:gd name="connsiteY27" fmla="*/ 771049 h 1941773"/>
              <a:gd name="connsiteX28" fmla="*/ 10280615 w 12192148"/>
              <a:gd name="connsiteY28" fmla="*/ 190122 h 1941773"/>
              <a:gd name="connsiteX29" fmla="*/ 10789968 w 12192148"/>
              <a:gd name="connsiteY29" fmla="*/ 190122 h 1941773"/>
              <a:gd name="connsiteX30" fmla="*/ 10789968 w 12192148"/>
              <a:gd name="connsiteY30" fmla="*/ 697113 h 1941773"/>
              <a:gd name="connsiteX31" fmla="*/ 11168044 w 12192148"/>
              <a:gd name="connsiteY31" fmla="*/ 697113 h 1941773"/>
              <a:gd name="connsiteX32" fmla="*/ 11168044 w 12192148"/>
              <a:gd name="connsiteY32" fmla="*/ 1621315 h 1941773"/>
              <a:gd name="connsiteX33" fmla="*/ 11467354 w 12192148"/>
              <a:gd name="connsiteY33" fmla="*/ 1621315 h 1941773"/>
              <a:gd name="connsiteX34" fmla="*/ 11467354 w 12192148"/>
              <a:gd name="connsiteY34" fmla="*/ 1114324 h 1941773"/>
              <a:gd name="connsiteX35" fmla="*/ 11871686 w 12192148"/>
              <a:gd name="connsiteY35" fmla="*/ 1114324 h 1941773"/>
              <a:gd name="connsiteX36" fmla="*/ 11871686 w 12192148"/>
              <a:gd name="connsiteY36" fmla="*/ 348556 h 1941773"/>
              <a:gd name="connsiteX37" fmla="*/ 12192000 w 12192148"/>
              <a:gd name="connsiteY37" fmla="*/ 348556 h 1941773"/>
              <a:gd name="connsiteX38" fmla="*/ 12192000 w 12192148"/>
              <a:gd name="connsiteY38" fmla="*/ 1754103 h 1941773"/>
              <a:gd name="connsiteX39" fmla="*/ 12192000 w 12192148"/>
              <a:gd name="connsiteY39" fmla="*/ 1896676 h 1941773"/>
              <a:gd name="connsiteX40" fmla="*/ 12192148 w 12192148"/>
              <a:gd name="connsiteY40" fmla="*/ 1896676 h 1941773"/>
              <a:gd name="connsiteX41" fmla="*/ 12192148 w 12192148"/>
              <a:gd name="connsiteY41" fmla="*/ 1941773 h 1941773"/>
              <a:gd name="connsiteX42" fmla="*/ 0 w 12192148"/>
              <a:gd name="connsiteY42" fmla="*/ 1941773 h 1941773"/>
              <a:gd name="connsiteX43" fmla="*/ 0 w 12192148"/>
              <a:gd name="connsiteY43" fmla="*/ 1896676 h 1941773"/>
              <a:gd name="connsiteX44" fmla="*/ 0 w 12192148"/>
              <a:gd name="connsiteY44" fmla="*/ 1573784 h 1941773"/>
              <a:gd name="connsiteX45" fmla="*/ 112847 w 12192148"/>
              <a:gd name="connsiteY45" fmla="*/ 1573784 h 1941773"/>
              <a:gd name="connsiteX46" fmla="*/ 293106 w 12192148"/>
              <a:gd name="connsiteY46" fmla="*/ 1573784 h 1941773"/>
              <a:gd name="connsiteX47" fmla="*/ 293106 w 12192148"/>
              <a:gd name="connsiteY47" fmla="*/ 411930 h 1941773"/>
              <a:gd name="connsiteX48" fmla="*/ 655428 w 12192148"/>
              <a:gd name="connsiteY48" fmla="*/ 411930 h 1941773"/>
              <a:gd name="connsiteX49" fmla="*/ 655428 w 12192148"/>
              <a:gd name="connsiteY49" fmla="*/ 1373100 h 1941773"/>
              <a:gd name="connsiteX50" fmla="*/ 791956 w 12192148"/>
              <a:gd name="connsiteY50" fmla="*/ 1188260 h 1941773"/>
              <a:gd name="connsiteX51" fmla="*/ 954739 w 12192148"/>
              <a:gd name="connsiteY51" fmla="*/ 1399506 h 1941773"/>
              <a:gd name="connsiteX52" fmla="*/ 1101768 w 12192148"/>
              <a:gd name="connsiteY52" fmla="*/ 1188260 h 1941773"/>
              <a:gd name="connsiteX53" fmla="*/ 1264551 w 12192148"/>
              <a:gd name="connsiteY53" fmla="*/ 1399506 h 1941773"/>
              <a:gd name="connsiteX54" fmla="*/ 1411580 w 12192148"/>
              <a:gd name="connsiteY54" fmla="*/ 1188260 h 1941773"/>
              <a:gd name="connsiteX55" fmla="*/ 1574363 w 12192148"/>
              <a:gd name="connsiteY55" fmla="*/ 1399506 h 1941773"/>
              <a:gd name="connsiteX56" fmla="*/ 1574363 w 12192148"/>
              <a:gd name="connsiteY56" fmla="*/ 1447036 h 1941773"/>
              <a:gd name="connsiteX57" fmla="*/ 1721393 w 12192148"/>
              <a:gd name="connsiteY57" fmla="*/ 1447036 h 1941773"/>
              <a:gd name="connsiteX58" fmla="*/ 1721393 w 12192148"/>
              <a:gd name="connsiteY58" fmla="*/ 1299164 h 1941773"/>
              <a:gd name="connsiteX59" fmla="*/ 1537606 w 12192148"/>
              <a:gd name="connsiteY59" fmla="*/ 1072074 h 1941773"/>
              <a:gd name="connsiteX60" fmla="*/ 1721393 w 12192148"/>
              <a:gd name="connsiteY60" fmla="*/ 844985 h 1941773"/>
              <a:gd name="connsiteX61" fmla="*/ 1721393 w 12192148"/>
              <a:gd name="connsiteY61" fmla="*/ 586208 h 1941773"/>
              <a:gd name="connsiteX62" fmla="*/ 1815912 w 12192148"/>
              <a:gd name="connsiteY62" fmla="*/ 586208 h 1941773"/>
              <a:gd name="connsiteX63" fmla="*/ 1815912 w 12192148"/>
              <a:gd name="connsiteY63" fmla="*/ 844985 h 1941773"/>
              <a:gd name="connsiteX64" fmla="*/ 1999699 w 12192148"/>
              <a:gd name="connsiteY64" fmla="*/ 1072074 h 1941773"/>
              <a:gd name="connsiteX65" fmla="*/ 1815912 w 12192148"/>
              <a:gd name="connsiteY65" fmla="*/ 1299164 h 1941773"/>
              <a:gd name="connsiteX66" fmla="*/ 1815912 w 12192148"/>
              <a:gd name="connsiteY66" fmla="*/ 1447036 h 1941773"/>
              <a:gd name="connsiteX67" fmla="*/ 1941937 w 12192148"/>
              <a:gd name="connsiteY67" fmla="*/ 1447036 h 1941773"/>
              <a:gd name="connsiteX68" fmla="*/ 1941937 w 12192148"/>
              <a:gd name="connsiteY68" fmla="*/ 1293883 h 1941773"/>
              <a:gd name="connsiteX69" fmla="*/ 2099469 w 12192148"/>
              <a:gd name="connsiteY69" fmla="*/ 1293883 h 1941773"/>
              <a:gd name="connsiteX70" fmla="*/ 2099469 w 12192148"/>
              <a:gd name="connsiteY70" fmla="*/ 1093199 h 1941773"/>
              <a:gd name="connsiteX71" fmla="*/ 2440788 w 12192148"/>
              <a:gd name="connsiteY71" fmla="*/ 1093199 h 1941773"/>
              <a:gd name="connsiteX72" fmla="*/ 2440788 w 12192148"/>
              <a:gd name="connsiteY72" fmla="*/ 517553 h 1941773"/>
              <a:gd name="connsiteX73" fmla="*/ 2897630 w 12192148"/>
              <a:gd name="connsiteY73" fmla="*/ 517553 h 1941773"/>
              <a:gd name="connsiteX74" fmla="*/ 2897630 w 12192148"/>
              <a:gd name="connsiteY74" fmla="*/ 1103761 h 1941773"/>
              <a:gd name="connsiteX75" fmla="*/ 3364974 w 12192148"/>
              <a:gd name="connsiteY75" fmla="*/ 1103761 h 1941773"/>
              <a:gd name="connsiteX76" fmla="*/ 3364974 w 12192148"/>
              <a:gd name="connsiteY76" fmla="*/ 739362 h 1941773"/>
              <a:gd name="connsiteX77" fmla="*/ 3879577 w 12192148"/>
              <a:gd name="connsiteY77" fmla="*/ 739362 h 1941773"/>
              <a:gd name="connsiteX78" fmla="*/ 3879577 w 12192148"/>
              <a:gd name="connsiteY78" fmla="*/ 1093199 h 1941773"/>
              <a:gd name="connsiteX79" fmla="*/ 4268157 w 12192148"/>
              <a:gd name="connsiteY79" fmla="*/ 1093199 h 1941773"/>
              <a:gd name="connsiteX80" fmla="*/ 4268157 w 12192148"/>
              <a:gd name="connsiteY80" fmla="*/ 924202 h 1941773"/>
              <a:gd name="connsiteX81" fmla="*/ 4530710 w 12192148"/>
              <a:gd name="connsiteY81" fmla="*/ 929483 h 1941773"/>
              <a:gd name="connsiteX82" fmla="*/ 4530710 w 12192148"/>
              <a:gd name="connsiteY82" fmla="*/ 781611 h 1941773"/>
              <a:gd name="connsiteX83" fmla="*/ 4798513 w 12192148"/>
              <a:gd name="connsiteY83" fmla="*/ 781611 h 1941773"/>
              <a:gd name="connsiteX84" fmla="*/ 4798513 w 12192148"/>
              <a:gd name="connsiteY84" fmla="*/ 918921 h 1941773"/>
              <a:gd name="connsiteX85" fmla="*/ 5055815 w 12192148"/>
              <a:gd name="connsiteY85" fmla="*/ 918921 h 1941773"/>
              <a:gd name="connsiteX86" fmla="*/ 5055815 w 12192148"/>
              <a:gd name="connsiteY86" fmla="*/ 765768 h 1941773"/>
              <a:gd name="connsiteX87" fmla="*/ 5307865 w 12192148"/>
              <a:gd name="connsiteY87" fmla="*/ 771049 h 1941773"/>
              <a:gd name="connsiteX88" fmla="*/ 5307865 w 12192148"/>
              <a:gd name="connsiteY88" fmla="*/ 0 h 194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192148" h="1941773">
                <a:moveTo>
                  <a:pt x="5307865" y="0"/>
                </a:moveTo>
                <a:cubicBezTo>
                  <a:pt x="5307865" y="0"/>
                  <a:pt x="5307865" y="0"/>
                  <a:pt x="5817217" y="0"/>
                </a:cubicBezTo>
                <a:cubicBezTo>
                  <a:pt x="5817217" y="0"/>
                  <a:pt x="5817217" y="0"/>
                  <a:pt x="5817217" y="697113"/>
                </a:cubicBezTo>
                <a:cubicBezTo>
                  <a:pt x="5817217" y="697113"/>
                  <a:pt x="5817217" y="697113"/>
                  <a:pt x="6190042" y="697113"/>
                </a:cubicBezTo>
                <a:cubicBezTo>
                  <a:pt x="6190042" y="697113"/>
                  <a:pt x="6190042" y="697113"/>
                  <a:pt x="6190042" y="1325570"/>
                </a:cubicBezTo>
                <a:cubicBezTo>
                  <a:pt x="6190042" y="1325570"/>
                  <a:pt x="6190042" y="1325570"/>
                  <a:pt x="6489353" y="1325570"/>
                </a:cubicBezTo>
                <a:cubicBezTo>
                  <a:pt x="6489353" y="1325570"/>
                  <a:pt x="6489353" y="1325570"/>
                  <a:pt x="6489353" y="1114324"/>
                </a:cubicBezTo>
                <a:cubicBezTo>
                  <a:pt x="6489353" y="1114324"/>
                  <a:pt x="6489353" y="1114324"/>
                  <a:pt x="6898935" y="1114324"/>
                </a:cubicBezTo>
                <a:cubicBezTo>
                  <a:pt x="6898935" y="1114324"/>
                  <a:pt x="6898935" y="1114324"/>
                  <a:pt x="6898935" y="348556"/>
                </a:cubicBezTo>
                <a:cubicBezTo>
                  <a:pt x="6898935" y="348556"/>
                  <a:pt x="6898935" y="348556"/>
                  <a:pt x="7219249" y="348556"/>
                </a:cubicBezTo>
                <a:cubicBezTo>
                  <a:pt x="7219249" y="348556"/>
                  <a:pt x="7219249" y="348556"/>
                  <a:pt x="7219249" y="1093199"/>
                </a:cubicBezTo>
                <a:cubicBezTo>
                  <a:pt x="7219249" y="1093199"/>
                  <a:pt x="7219249" y="1093199"/>
                  <a:pt x="7413539" y="1093199"/>
                </a:cubicBezTo>
                <a:cubicBezTo>
                  <a:pt x="7413539" y="1093199"/>
                  <a:pt x="7413539" y="1093199"/>
                  <a:pt x="7413539" y="517553"/>
                </a:cubicBezTo>
                <a:cubicBezTo>
                  <a:pt x="7413539" y="517553"/>
                  <a:pt x="7413539" y="517553"/>
                  <a:pt x="7875631" y="517553"/>
                </a:cubicBezTo>
                <a:cubicBezTo>
                  <a:pt x="7875631" y="517553"/>
                  <a:pt x="7875631" y="517553"/>
                  <a:pt x="7875631" y="1103761"/>
                </a:cubicBezTo>
                <a:cubicBezTo>
                  <a:pt x="7875631" y="1103761"/>
                  <a:pt x="7875631" y="1103761"/>
                  <a:pt x="8342975" y="1103761"/>
                </a:cubicBezTo>
                <a:cubicBezTo>
                  <a:pt x="8342975" y="1103761"/>
                  <a:pt x="8342975" y="1103761"/>
                  <a:pt x="8342975" y="739362"/>
                </a:cubicBezTo>
                <a:cubicBezTo>
                  <a:pt x="8342975" y="739362"/>
                  <a:pt x="8342975" y="739362"/>
                  <a:pt x="8852328" y="739362"/>
                </a:cubicBezTo>
                <a:cubicBezTo>
                  <a:pt x="8852328" y="739362"/>
                  <a:pt x="8852328" y="739362"/>
                  <a:pt x="8852328" y="1093199"/>
                </a:cubicBezTo>
                <a:cubicBezTo>
                  <a:pt x="8852328" y="1093199"/>
                  <a:pt x="8852328" y="1093199"/>
                  <a:pt x="9240906" y="1093199"/>
                </a:cubicBezTo>
                <a:cubicBezTo>
                  <a:pt x="9240906" y="1093199"/>
                  <a:pt x="9240906" y="1093199"/>
                  <a:pt x="9240906" y="924202"/>
                </a:cubicBezTo>
                <a:cubicBezTo>
                  <a:pt x="9240906" y="924202"/>
                  <a:pt x="9240906" y="924202"/>
                  <a:pt x="9503459" y="929483"/>
                </a:cubicBezTo>
                <a:cubicBezTo>
                  <a:pt x="9503459" y="929483"/>
                  <a:pt x="9503459" y="929483"/>
                  <a:pt x="9503459" y="781611"/>
                </a:cubicBezTo>
                <a:cubicBezTo>
                  <a:pt x="9503459" y="781611"/>
                  <a:pt x="9503459" y="781611"/>
                  <a:pt x="9771263" y="781611"/>
                </a:cubicBezTo>
                <a:cubicBezTo>
                  <a:pt x="9771263" y="781611"/>
                  <a:pt x="9771263" y="781611"/>
                  <a:pt x="9771263" y="918921"/>
                </a:cubicBezTo>
                <a:cubicBezTo>
                  <a:pt x="9771263" y="918921"/>
                  <a:pt x="9771263" y="918921"/>
                  <a:pt x="10028565" y="918921"/>
                </a:cubicBezTo>
                <a:cubicBezTo>
                  <a:pt x="10028565" y="918921"/>
                  <a:pt x="10028565" y="918921"/>
                  <a:pt x="10028565" y="765768"/>
                </a:cubicBezTo>
                <a:cubicBezTo>
                  <a:pt x="10028565" y="765768"/>
                  <a:pt x="10028565" y="765768"/>
                  <a:pt x="10280615" y="771049"/>
                </a:cubicBezTo>
                <a:cubicBezTo>
                  <a:pt x="10280615" y="771049"/>
                  <a:pt x="10280615" y="771049"/>
                  <a:pt x="10280615" y="190122"/>
                </a:cubicBezTo>
                <a:cubicBezTo>
                  <a:pt x="10280615" y="190122"/>
                  <a:pt x="10280615" y="190122"/>
                  <a:pt x="10789968" y="190122"/>
                </a:cubicBezTo>
                <a:cubicBezTo>
                  <a:pt x="10789968" y="190122"/>
                  <a:pt x="10789968" y="190122"/>
                  <a:pt x="10789968" y="697113"/>
                </a:cubicBezTo>
                <a:cubicBezTo>
                  <a:pt x="10789968" y="697113"/>
                  <a:pt x="10789968" y="697113"/>
                  <a:pt x="11168044" y="697113"/>
                </a:cubicBezTo>
                <a:cubicBezTo>
                  <a:pt x="11168044" y="697113"/>
                  <a:pt x="11168044" y="697113"/>
                  <a:pt x="11168044" y="1621315"/>
                </a:cubicBezTo>
                <a:cubicBezTo>
                  <a:pt x="11168044" y="1621315"/>
                  <a:pt x="11168044" y="1621315"/>
                  <a:pt x="11467354" y="1621315"/>
                </a:cubicBezTo>
                <a:cubicBezTo>
                  <a:pt x="11467354" y="1621315"/>
                  <a:pt x="11467354" y="1621315"/>
                  <a:pt x="11467354" y="1114324"/>
                </a:cubicBezTo>
                <a:cubicBezTo>
                  <a:pt x="11467354" y="1114324"/>
                  <a:pt x="11467354" y="1114324"/>
                  <a:pt x="11871686" y="1114324"/>
                </a:cubicBezTo>
                <a:cubicBezTo>
                  <a:pt x="11871686" y="1114324"/>
                  <a:pt x="11871686" y="1114324"/>
                  <a:pt x="11871686" y="348556"/>
                </a:cubicBezTo>
                <a:cubicBezTo>
                  <a:pt x="11871686" y="348556"/>
                  <a:pt x="11871686" y="348556"/>
                  <a:pt x="12192000" y="348556"/>
                </a:cubicBezTo>
                <a:cubicBezTo>
                  <a:pt x="12192000" y="348556"/>
                  <a:pt x="12192000" y="348556"/>
                  <a:pt x="12192000" y="1754103"/>
                </a:cubicBezTo>
                <a:lnTo>
                  <a:pt x="12192000" y="1896676"/>
                </a:lnTo>
                <a:lnTo>
                  <a:pt x="12192148" y="1896676"/>
                </a:lnTo>
                <a:lnTo>
                  <a:pt x="12192148" y="1941773"/>
                </a:lnTo>
                <a:lnTo>
                  <a:pt x="0" y="1941773"/>
                </a:lnTo>
                <a:lnTo>
                  <a:pt x="0" y="1896676"/>
                </a:lnTo>
                <a:lnTo>
                  <a:pt x="0" y="1573784"/>
                </a:lnTo>
                <a:lnTo>
                  <a:pt x="112847" y="1573784"/>
                </a:lnTo>
                <a:cubicBezTo>
                  <a:pt x="165111" y="1573784"/>
                  <a:pt x="224842" y="1573784"/>
                  <a:pt x="293106" y="1573784"/>
                </a:cubicBezTo>
                <a:cubicBezTo>
                  <a:pt x="293106" y="1573784"/>
                  <a:pt x="293106" y="1573784"/>
                  <a:pt x="293106" y="411930"/>
                </a:cubicBezTo>
                <a:cubicBezTo>
                  <a:pt x="293106" y="411930"/>
                  <a:pt x="293106" y="411930"/>
                  <a:pt x="655428" y="411930"/>
                </a:cubicBezTo>
                <a:cubicBezTo>
                  <a:pt x="655428" y="411930"/>
                  <a:pt x="655428" y="411930"/>
                  <a:pt x="655428" y="1373100"/>
                </a:cubicBezTo>
                <a:cubicBezTo>
                  <a:pt x="676433" y="1315008"/>
                  <a:pt x="734194" y="1188260"/>
                  <a:pt x="791956" y="1188260"/>
                </a:cubicBezTo>
                <a:cubicBezTo>
                  <a:pt x="875973" y="1188260"/>
                  <a:pt x="954739" y="1399506"/>
                  <a:pt x="954739" y="1399506"/>
                </a:cubicBezTo>
                <a:cubicBezTo>
                  <a:pt x="954739" y="1399506"/>
                  <a:pt x="1023002" y="1188260"/>
                  <a:pt x="1101768" y="1188260"/>
                </a:cubicBezTo>
                <a:cubicBezTo>
                  <a:pt x="1180534" y="1188260"/>
                  <a:pt x="1264551" y="1399506"/>
                  <a:pt x="1264551" y="1399506"/>
                </a:cubicBezTo>
                <a:cubicBezTo>
                  <a:pt x="1264551" y="1399506"/>
                  <a:pt x="1332815" y="1188260"/>
                  <a:pt x="1411580" y="1188260"/>
                </a:cubicBezTo>
                <a:cubicBezTo>
                  <a:pt x="1490347" y="1188260"/>
                  <a:pt x="1574363" y="1399506"/>
                  <a:pt x="1574363" y="1399506"/>
                </a:cubicBezTo>
                <a:cubicBezTo>
                  <a:pt x="1574363" y="1399506"/>
                  <a:pt x="1574363" y="1399506"/>
                  <a:pt x="1574363" y="1447036"/>
                </a:cubicBezTo>
                <a:cubicBezTo>
                  <a:pt x="1574363" y="1447036"/>
                  <a:pt x="1574363" y="1447036"/>
                  <a:pt x="1721393" y="1447036"/>
                </a:cubicBezTo>
                <a:cubicBezTo>
                  <a:pt x="1721393" y="1447036"/>
                  <a:pt x="1721393" y="1447036"/>
                  <a:pt x="1721393" y="1299164"/>
                </a:cubicBezTo>
                <a:cubicBezTo>
                  <a:pt x="1616372" y="1278040"/>
                  <a:pt x="1537606" y="1182979"/>
                  <a:pt x="1537606" y="1072074"/>
                </a:cubicBezTo>
                <a:cubicBezTo>
                  <a:pt x="1537606" y="961170"/>
                  <a:pt x="1616372" y="866110"/>
                  <a:pt x="1721393" y="844985"/>
                </a:cubicBezTo>
                <a:cubicBezTo>
                  <a:pt x="1721393" y="844985"/>
                  <a:pt x="1721393" y="844985"/>
                  <a:pt x="1721393" y="586208"/>
                </a:cubicBezTo>
                <a:cubicBezTo>
                  <a:pt x="1721393" y="586208"/>
                  <a:pt x="1721393" y="586208"/>
                  <a:pt x="1815912" y="586208"/>
                </a:cubicBezTo>
                <a:cubicBezTo>
                  <a:pt x="1815912" y="586208"/>
                  <a:pt x="1815912" y="586208"/>
                  <a:pt x="1815912" y="844985"/>
                </a:cubicBezTo>
                <a:cubicBezTo>
                  <a:pt x="1920933" y="866110"/>
                  <a:pt x="1999699" y="961170"/>
                  <a:pt x="1999699" y="1072074"/>
                </a:cubicBezTo>
                <a:cubicBezTo>
                  <a:pt x="1999699" y="1188260"/>
                  <a:pt x="1920933" y="1278040"/>
                  <a:pt x="1815912" y="1299164"/>
                </a:cubicBezTo>
                <a:cubicBezTo>
                  <a:pt x="1815912" y="1299164"/>
                  <a:pt x="1815912" y="1299164"/>
                  <a:pt x="1815912" y="1447036"/>
                </a:cubicBezTo>
                <a:cubicBezTo>
                  <a:pt x="1815912" y="1447036"/>
                  <a:pt x="1815912" y="1447036"/>
                  <a:pt x="1941937" y="1447036"/>
                </a:cubicBezTo>
                <a:cubicBezTo>
                  <a:pt x="1941937" y="1447036"/>
                  <a:pt x="1941937" y="1447036"/>
                  <a:pt x="1941937" y="1293883"/>
                </a:cubicBezTo>
                <a:cubicBezTo>
                  <a:pt x="1941937" y="1293883"/>
                  <a:pt x="1941937" y="1293883"/>
                  <a:pt x="2099469" y="1293883"/>
                </a:cubicBezTo>
                <a:cubicBezTo>
                  <a:pt x="2099469" y="1293883"/>
                  <a:pt x="2099469" y="1293883"/>
                  <a:pt x="2099469" y="1093199"/>
                </a:cubicBezTo>
                <a:cubicBezTo>
                  <a:pt x="2099469" y="1093199"/>
                  <a:pt x="2099469" y="1093199"/>
                  <a:pt x="2440788" y="1093199"/>
                </a:cubicBezTo>
                <a:cubicBezTo>
                  <a:pt x="2440788" y="1093199"/>
                  <a:pt x="2440788" y="1093199"/>
                  <a:pt x="2440788" y="517553"/>
                </a:cubicBezTo>
                <a:cubicBezTo>
                  <a:pt x="2440788" y="517553"/>
                  <a:pt x="2440788" y="517553"/>
                  <a:pt x="2897630" y="517553"/>
                </a:cubicBezTo>
                <a:cubicBezTo>
                  <a:pt x="2897630" y="517553"/>
                  <a:pt x="2897630" y="517553"/>
                  <a:pt x="2897630" y="1103761"/>
                </a:cubicBezTo>
                <a:cubicBezTo>
                  <a:pt x="2897630" y="1103761"/>
                  <a:pt x="2897630" y="1103761"/>
                  <a:pt x="3364974" y="1103761"/>
                </a:cubicBezTo>
                <a:cubicBezTo>
                  <a:pt x="3364974" y="1103761"/>
                  <a:pt x="3364974" y="1103761"/>
                  <a:pt x="3364974" y="739362"/>
                </a:cubicBezTo>
                <a:cubicBezTo>
                  <a:pt x="3364974" y="739362"/>
                  <a:pt x="3364974" y="739362"/>
                  <a:pt x="3879577" y="739362"/>
                </a:cubicBezTo>
                <a:cubicBezTo>
                  <a:pt x="3879577" y="739362"/>
                  <a:pt x="3879577" y="739362"/>
                  <a:pt x="3879577" y="1093199"/>
                </a:cubicBezTo>
                <a:cubicBezTo>
                  <a:pt x="3879577" y="1093199"/>
                  <a:pt x="3879577" y="1093199"/>
                  <a:pt x="4268157" y="1093199"/>
                </a:cubicBezTo>
                <a:cubicBezTo>
                  <a:pt x="4268157" y="1093199"/>
                  <a:pt x="4268157" y="1093199"/>
                  <a:pt x="4268157" y="924202"/>
                </a:cubicBezTo>
                <a:cubicBezTo>
                  <a:pt x="4268157" y="924202"/>
                  <a:pt x="4268157" y="924202"/>
                  <a:pt x="4530710" y="929483"/>
                </a:cubicBezTo>
                <a:cubicBezTo>
                  <a:pt x="4530710" y="929483"/>
                  <a:pt x="4530710" y="929483"/>
                  <a:pt x="4530710" y="781611"/>
                </a:cubicBezTo>
                <a:cubicBezTo>
                  <a:pt x="4530710" y="781611"/>
                  <a:pt x="4530710" y="781611"/>
                  <a:pt x="4798513" y="781611"/>
                </a:cubicBezTo>
                <a:cubicBezTo>
                  <a:pt x="4798513" y="781611"/>
                  <a:pt x="4798513" y="781611"/>
                  <a:pt x="4798513" y="918921"/>
                </a:cubicBezTo>
                <a:cubicBezTo>
                  <a:pt x="4798513" y="918921"/>
                  <a:pt x="4798513" y="918921"/>
                  <a:pt x="5055815" y="918921"/>
                </a:cubicBezTo>
                <a:cubicBezTo>
                  <a:pt x="5055815" y="918921"/>
                  <a:pt x="5055815" y="918921"/>
                  <a:pt x="5055815" y="765768"/>
                </a:cubicBezTo>
                <a:cubicBezTo>
                  <a:pt x="5055815" y="765768"/>
                  <a:pt x="5055815" y="765768"/>
                  <a:pt x="5307865" y="771049"/>
                </a:cubicBezTo>
                <a:cubicBezTo>
                  <a:pt x="5307865" y="771049"/>
                  <a:pt x="5307865" y="771049"/>
                  <a:pt x="53078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defTabSz="685715">
              <a:buClrTx/>
              <a:buFontTx/>
              <a:buNone/>
            </a:pPr>
            <a:endParaRPr lang="en-US" sz="1350" kern="1200" dirty="0">
              <a:solidFill>
                <a:prstClr val="black"/>
              </a:solidFill>
              <a:ea typeface="Arial Unicode M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DB0ECD-F65B-48DE-891A-862D5ACE45DD}"/>
              </a:ext>
            </a:extLst>
          </p:cNvPr>
          <p:cNvSpPr/>
          <p:nvPr userDrawn="1"/>
        </p:nvSpPr>
        <p:spPr>
          <a:xfrm>
            <a:off x="0" y="6730111"/>
            <a:ext cx="9144000" cy="1371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E7187E-67A8-49EF-8933-FEE04FEAF50C}"/>
              </a:ext>
            </a:extLst>
          </p:cNvPr>
          <p:cNvGrpSpPr/>
          <p:nvPr userDrawn="1"/>
        </p:nvGrpSpPr>
        <p:grpSpPr>
          <a:xfrm flipH="1">
            <a:off x="8383959" y="5759425"/>
            <a:ext cx="613328" cy="809183"/>
            <a:chOff x="3175" y="1588"/>
            <a:chExt cx="4686300" cy="4637087"/>
          </a:xfrm>
          <a:solidFill>
            <a:schemeClr val="accent1"/>
          </a:soli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1E0D8746-24E0-4548-8C4D-DD75A2E89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36672466-A780-459C-AE15-37398D2D6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29B98435-DD78-4523-A912-E2FFE0743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BBADD09-E087-4218-94AA-9A732C065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D29BA87-8A6B-454A-870A-0930CAD32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123A592A-5A52-4664-A9ED-ACB125838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81F600D-2C20-46EA-8051-63C37B9BE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99F243A-F661-4476-B974-A468A2C72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551C0F5B-D850-4F14-92ED-08B31C994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DB35BF1-FC37-43C1-B5CB-9E8BD46BA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24FA2821-2268-4EEC-BB62-C826BAA13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CD9D3E4B-0D89-4DC9-9BF3-1825125D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D396BA03-71DB-4A9E-A491-CC50B3E0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9B117B3-FDE2-48F4-8E18-99B713916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4D15AB71-4C87-4F96-A6F1-334D55AAD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248F0BE9-E11B-4028-814F-E2A724D17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DEB11266-49E8-4D24-8542-C4A048AF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411A65D-2AF3-496C-83AD-506A50975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340303F8-CA51-4013-9A24-EEBF9EBC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34F8A7A6-DC0C-48BD-AB47-EA5A934AB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96DEEB0A-E270-4DD9-9017-7926F8547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B5AAD273-90EB-45E1-9BBE-8741FDB77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8DF0AAEB-1341-4548-A29D-7A9DC2A17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2CC3CCCD-AA24-440F-A0BE-897C9281D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034501E6-BB13-484D-861F-D4CFA91A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0D67A953-9F89-4360-9C0B-AD7C57905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959C6397-6B14-4BF1-939F-1CEBB2C92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086DEA11-5A0F-41A0-9E58-93A548D40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95EF28D8-427E-4E48-8227-A39E83E63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1" name="Rectangle 34">
              <a:extLst>
                <a:ext uri="{FF2B5EF4-FFF2-40B4-BE49-F238E27FC236}">
                  <a16:creationId xmlns:a16="http://schemas.microsoft.com/office/drawing/2014/main" id="{8AB2938F-B634-4E8A-B393-1E4DB0460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2" name="Rectangle 35">
              <a:extLst>
                <a:ext uri="{FF2B5EF4-FFF2-40B4-BE49-F238E27FC236}">
                  <a16:creationId xmlns:a16="http://schemas.microsoft.com/office/drawing/2014/main" id="{7AC677A7-BB8A-491C-A45F-A59C133CF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BF19144-EB5A-46F2-A7B5-9BFF79F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DE460ED-F9F1-4390-B1B1-E1F0AAB4F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5" name="Rectangle 38">
              <a:extLst>
                <a:ext uri="{FF2B5EF4-FFF2-40B4-BE49-F238E27FC236}">
                  <a16:creationId xmlns:a16="http://schemas.microsoft.com/office/drawing/2014/main" id="{A0875147-4462-4486-A8D9-B5FBD6147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F9D2850E-CADF-4A4F-9B9D-93A82DE33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FEEF3CDA-2F3C-4EF7-A0D3-8A4AA9FD7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8" name="Rectangle 41">
              <a:extLst>
                <a:ext uri="{FF2B5EF4-FFF2-40B4-BE49-F238E27FC236}">
                  <a16:creationId xmlns:a16="http://schemas.microsoft.com/office/drawing/2014/main" id="{3342AED6-93BC-4255-97D4-E231A10A4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5D5E12A5-7039-45EB-8E89-848972235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4E825686-FC6B-43A0-9C18-8B370A8DE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1" name="Rectangle 44">
              <a:extLst>
                <a:ext uri="{FF2B5EF4-FFF2-40B4-BE49-F238E27FC236}">
                  <a16:creationId xmlns:a16="http://schemas.microsoft.com/office/drawing/2014/main" id="{571F6FA0-0ACD-47F0-A6EA-23366BFFB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3782179F-EDD5-45A3-AEBF-F5BC4E4E6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36C073D7-7EAF-488F-9E76-4B3037D0B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4" name="Rectangle 47">
              <a:extLst>
                <a:ext uri="{FF2B5EF4-FFF2-40B4-BE49-F238E27FC236}">
                  <a16:creationId xmlns:a16="http://schemas.microsoft.com/office/drawing/2014/main" id="{CEC5BC9B-46ED-4261-A6E9-E4203D254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5" name="Rectangle 48">
              <a:extLst>
                <a:ext uri="{FF2B5EF4-FFF2-40B4-BE49-F238E27FC236}">
                  <a16:creationId xmlns:a16="http://schemas.microsoft.com/office/drawing/2014/main" id="{3475CBE3-E77C-485B-8A25-FF8E3B7D9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8C3A17A5-6EF4-473C-863E-6500240DC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0063378E-9B99-4EA3-ACB8-B2242D59D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264A3ADE-6E13-4D56-BB2D-CA6A43E4E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59" name="Rectangle 52">
              <a:extLst>
                <a:ext uri="{FF2B5EF4-FFF2-40B4-BE49-F238E27FC236}">
                  <a16:creationId xmlns:a16="http://schemas.microsoft.com/office/drawing/2014/main" id="{DF6F7D2C-77EC-4870-9A63-A758BD09F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20DB3045-3E2E-4C75-ACDE-E0F938FF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B9EFB335-10CA-4102-8059-BD9F952E0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2" name="Rectangle 55">
              <a:extLst>
                <a:ext uri="{FF2B5EF4-FFF2-40B4-BE49-F238E27FC236}">
                  <a16:creationId xmlns:a16="http://schemas.microsoft.com/office/drawing/2014/main" id="{0F3D9485-861F-4A13-84FC-B39976B47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530011E5-173C-43DE-8839-B1A6E99F9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38A46E3E-5647-4CC0-AD60-1BB327374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5" name="Rectangle 58">
              <a:extLst>
                <a:ext uri="{FF2B5EF4-FFF2-40B4-BE49-F238E27FC236}">
                  <a16:creationId xmlns:a16="http://schemas.microsoft.com/office/drawing/2014/main" id="{9528AC6C-7139-48C1-AB49-EC660854F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6" name="Rectangle 59">
              <a:extLst>
                <a:ext uri="{FF2B5EF4-FFF2-40B4-BE49-F238E27FC236}">
                  <a16:creationId xmlns:a16="http://schemas.microsoft.com/office/drawing/2014/main" id="{A94F4C58-E881-472F-830C-BCC516657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7" name="Rectangle 60">
              <a:extLst>
                <a:ext uri="{FF2B5EF4-FFF2-40B4-BE49-F238E27FC236}">
                  <a16:creationId xmlns:a16="http://schemas.microsoft.com/office/drawing/2014/main" id="{7DA10DC5-CC43-4070-9024-F49F7E85B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D8CD0BFC-6C12-40AE-B5C7-492CB2A52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69" name="Freeform 62">
              <a:extLst>
                <a:ext uri="{FF2B5EF4-FFF2-40B4-BE49-F238E27FC236}">
                  <a16:creationId xmlns:a16="http://schemas.microsoft.com/office/drawing/2014/main" id="{2CC1BB5F-BB0B-41AB-BB77-D7ECAD37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0" name="Rectangle 63">
              <a:extLst>
                <a:ext uri="{FF2B5EF4-FFF2-40B4-BE49-F238E27FC236}">
                  <a16:creationId xmlns:a16="http://schemas.microsoft.com/office/drawing/2014/main" id="{8B044195-3D8A-4717-A65B-411CBC1CC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1" name="Freeform 64">
              <a:extLst>
                <a:ext uri="{FF2B5EF4-FFF2-40B4-BE49-F238E27FC236}">
                  <a16:creationId xmlns:a16="http://schemas.microsoft.com/office/drawing/2014/main" id="{99110873-6B02-4A29-B252-A6014B83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2" name="Freeform 65">
              <a:extLst>
                <a:ext uri="{FF2B5EF4-FFF2-40B4-BE49-F238E27FC236}">
                  <a16:creationId xmlns:a16="http://schemas.microsoft.com/office/drawing/2014/main" id="{536F628D-3077-400E-BB6E-77C2B335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19EC0686-2643-4C52-9039-7BEB2A3F0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4" name="Freeform 67">
              <a:extLst>
                <a:ext uri="{FF2B5EF4-FFF2-40B4-BE49-F238E27FC236}">
                  <a16:creationId xmlns:a16="http://schemas.microsoft.com/office/drawing/2014/main" id="{AF361B49-917E-40EF-A48C-E8A2C129F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5" name="Freeform 68">
              <a:extLst>
                <a:ext uri="{FF2B5EF4-FFF2-40B4-BE49-F238E27FC236}">
                  <a16:creationId xmlns:a16="http://schemas.microsoft.com/office/drawing/2014/main" id="{F2386B9C-2A16-4947-A66F-111CBE3F9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6" name="Rectangle 69">
              <a:extLst>
                <a:ext uri="{FF2B5EF4-FFF2-40B4-BE49-F238E27FC236}">
                  <a16:creationId xmlns:a16="http://schemas.microsoft.com/office/drawing/2014/main" id="{89A66264-8C16-459D-8B6B-2F535825C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7" name="Freeform 70">
              <a:extLst>
                <a:ext uri="{FF2B5EF4-FFF2-40B4-BE49-F238E27FC236}">
                  <a16:creationId xmlns:a16="http://schemas.microsoft.com/office/drawing/2014/main" id="{0F75974E-275A-463A-9F84-A7FE6C3B6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8" name="Freeform 71">
              <a:extLst>
                <a:ext uri="{FF2B5EF4-FFF2-40B4-BE49-F238E27FC236}">
                  <a16:creationId xmlns:a16="http://schemas.microsoft.com/office/drawing/2014/main" id="{FB9D0761-B16F-466E-9440-D35C3836B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79" name="Rectangle 72">
              <a:extLst>
                <a:ext uri="{FF2B5EF4-FFF2-40B4-BE49-F238E27FC236}">
                  <a16:creationId xmlns:a16="http://schemas.microsoft.com/office/drawing/2014/main" id="{2F4DDCAA-8B21-40A7-A4F2-818DB7A59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0" name="Rectangle 73">
              <a:extLst>
                <a:ext uri="{FF2B5EF4-FFF2-40B4-BE49-F238E27FC236}">
                  <a16:creationId xmlns:a16="http://schemas.microsoft.com/office/drawing/2014/main" id="{FAE48D6E-6C59-4853-B04B-3EAC1422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1" name="Rectangle 74">
              <a:extLst>
                <a:ext uri="{FF2B5EF4-FFF2-40B4-BE49-F238E27FC236}">
                  <a16:creationId xmlns:a16="http://schemas.microsoft.com/office/drawing/2014/main" id="{575E3495-B0B2-48FA-B96B-D03ECD989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2" name="Freeform 75">
              <a:extLst>
                <a:ext uri="{FF2B5EF4-FFF2-40B4-BE49-F238E27FC236}">
                  <a16:creationId xmlns:a16="http://schemas.microsoft.com/office/drawing/2014/main" id="{864E45C2-270E-4612-A8F0-CB5A9F98D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3" name="Freeform 76">
              <a:extLst>
                <a:ext uri="{FF2B5EF4-FFF2-40B4-BE49-F238E27FC236}">
                  <a16:creationId xmlns:a16="http://schemas.microsoft.com/office/drawing/2014/main" id="{058042BC-3CD5-4BC7-82F3-1D172ED8B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4" name="Rectangle 77">
              <a:extLst>
                <a:ext uri="{FF2B5EF4-FFF2-40B4-BE49-F238E27FC236}">
                  <a16:creationId xmlns:a16="http://schemas.microsoft.com/office/drawing/2014/main" id="{FAE0007D-318F-478E-8970-751B2005F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75E03023-2AD3-4C51-94FE-E01ED6BED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301E4BA0-58B5-4D09-B28C-7562EB339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7" name="Rectangle 80">
              <a:extLst>
                <a:ext uri="{FF2B5EF4-FFF2-40B4-BE49-F238E27FC236}">
                  <a16:creationId xmlns:a16="http://schemas.microsoft.com/office/drawing/2014/main" id="{407B9C6A-DEF3-4DED-81FF-EEF028FEB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671FA83C-C481-4D7C-A0F1-DDA57AD8C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89" name="Freeform 82">
              <a:extLst>
                <a:ext uri="{FF2B5EF4-FFF2-40B4-BE49-F238E27FC236}">
                  <a16:creationId xmlns:a16="http://schemas.microsoft.com/office/drawing/2014/main" id="{1BA1340D-632A-4776-B404-ECA74918E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0" name="Rectangle 83">
              <a:extLst>
                <a:ext uri="{FF2B5EF4-FFF2-40B4-BE49-F238E27FC236}">
                  <a16:creationId xmlns:a16="http://schemas.microsoft.com/office/drawing/2014/main" id="{414E7CCF-AFAE-4905-A104-FFE11AA51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1" name="Freeform 84">
              <a:extLst>
                <a:ext uri="{FF2B5EF4-FFF2-40B4-BE49-F238E27FC236}">
                  <a16:creationId xmlns:a16="http://schemas.microsoft.com/office/drawing/2014/main" id="{5DD1C2FB-B8CA-4518-AE75-01A531FDD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2" name="Freeform 85">
              <a:extLst>
                <a:ext uri="{FF2B5EF4-FFF2-40B4-BE49-F238E27FC236}">
                  <a16:creationId xmlns:a16="http://schemas.microsoft.com/office/drawing/2014/main" id="{2399D9C8-657F-4B1E-9CA4-F36CC465D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3" name="Rectangle 86">
              <a:extLst>
                <a:ext uri="{FF2B5EF4-FFF2-40B4-BE49-F238E27FC236}">
                  <a16:creationId xmlns:a16="http://schemas.microsoft.com/office/drawing/2014/main" id="{88B31E9C-FA66-48FE-A7E7-320928402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4" name="Freeform 87">
              <a:extLst>
                <a:ext uri="{FF2B5EF4-FFF2-40B4-BE49-F238E27FC236}">
                  <a16:creationId xmlns:a16="http://schemas.microsoft.com/office/drawing/2014/main" id="{9E3C5DE0-3191-448B-B860-24FF051FB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5" name="Freeform 88">
              <a:extLst>
                <a:ext uri="{FF2B5EF4-FFF2-40B4-BE49-F238E27FC236}">
                  <a16:creationId xmlns:a16="http://schemas.microsoft.com/office/drawing/2014/main" id="{58B0F1BA-54B2-4C66-BC47-5A58A2B26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6" name="Rectangle 89">
              <a:extLst>
                <a:ext uri="{FF2B5EF4-FFF2-40B4-BE49-F238E27FC236}">
                  <a16:creationId xmlns:a16="http://schemas.microsoft.com/office/drawing/2014/main" id="{0E9F846D-48E5-4C10-9945-09829F82D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7" name="Freeform 90">
              <a:extLst>
                <a:ext uri="{FF2B5EF4-FFF2-40B4-BE49-F238E27FC236}">
                  <a16:creationId xmlns:a16="http://schemas.microsoft.com/office/drawing/2014/main" id="{AEB606BF-7785-4835-951E-2B9A4D376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8" name="Freeform 91">
              <a:extLst>
                <a:ext uri="{FF2B5EF4-FFF2-40B4-BE49-F238E27FC236}">
                  <a16:creationId xmlns:a16="http://schemas.microsoft.com/office/drawing/2014/main" id="{347555F6-1022-4B04-AB6B-C73180680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99" name="Rectangle 92">
              <a:extLst>
                <a:ext uri="{FF2B5EF4-FFF2-40B4-BE49-F238E27FC236}">
                  <a16:creationId xmlns:a16="http://schemas.microsoft.com/office/drawing/2014/main" id="{C17C0340-E51A-4F17-848E-91F461BEA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0" name="Freeform 93">
              <a:extLst>
                <a:ext uri="{FF2B5EF4-FFF2-40B4-BE49-F238E27FC236}">
                  <a16:creationId xmlns:a16="http://schemas.microsoft.com/office/drawing/2014/main" id="{CB7564AF-0488-42C1-B10C-E3D26A118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1" name="Freeform 94">
              <a:extLst>
                <a:ext uri="{FF2B5EF4-FFF2-40B4-BE49-F238E27FC236}">
                  <a16:creationId xmlns:a16="http://schemas.microsoft.com/office/drawing/2014/main" id="{EB558EA9-4E02-4D7F-8E10-2B43F8AB1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2" name="Rectangle 95">
              <a:extLst>
                <a:ext uri="{FF2B5EF4-FFF2-40B4-BE49-F238E27FC236}">
                  <a16:creationId xmlns:a16="http://schemas.microsoft.com/office/drawing/2014/main" id="{BD079FCF-B5FD-4C73-BBCB-3CA2565BD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3" name="Freeform 96">
              <a:extLst>
                <a:ext uri="{FF2B5EF4-FFF2-40B4-BE49-F238E27FC236}">
                  <a16:creationId xmlns:a16="http://schemas.microsoft.com/office/drawing/2014/main" id="{72531B99-93E9-49EB-8BDB-598751A8A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4" name="Freeform 97">
              <a:extLst>
                <a:ext uri="{FF2B5EF4-FFF2-40B4-BE49-F238E27FC236}">
                  <a16:creationId xmlns:a16="http://schemas.microsoft.com/office/drawing/2014/main" id="{655DD5EF-76F5-439C-A59F-D32BC7458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5" name="Rectangle 98">
              <a:extLst>
                <a:ext uri="{FF2B5EF4-FFF2-40B4-BE49-F238E27FC236}">
                  <a16:creationId xmlns:a16="http://schemas.microsoft.com/office/drawing/2014/main" id="{12614028-6637-4A32-9594-AD4AEBCA4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6" name="Freeform 99">
              <a:extLst>
                <a:ext uri="{FF2B5EF4-FFF2-40B4-BE49-F238E27FC236}">
                  <a16:creationId xmlns:a16="http://schemas.microsoft.com/office/drawing/2014/main" id="{E5117DA5-34A5-4FF1-9582-E771FC0EC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7" name="Freeform 100">
              <a:extLst>
                <a:ext uri="{FF2B5EF4-FFF2-40B4-BE49-F238E27FC236}">
                  <a16:creationId xmlns:a16="http://schemas.microsoft.com/office/drawing/2014/main" id="{11CF2F24-E201-437D-8619-2CD4AE17C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8" name="Freeform 101">
              <a:extLst>
                <a:ext uri="{FF2B5EF4-FFF2-40B4-BE49-F238E27FC236}">
                  <a16:creationId xmlns:a16="http://schemas.microsoft.com/office/drawing/2014/main" id="{F1214A04-D28B-472F-BD56-BD1F9E42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09" name="Rectangle 102">
              <a:extLst>
                <a:ext uri="{FF2B5EF4-FFF2-40B4-BE49-F238E27FC236}">
                  <a16:creationId xmlns:a16="http://schemas.microsoft.com/office/drawing/2014/main" id="{EF1A0428-1375-40F8-949D-73BF9D675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0" name="Freeform 103">
              <a:extLst>
                <a:ext uri="{FF2B5EF4-FFF2-40B4-BE49-F238E27FC236}">
                  <a16:creationId xmlns:a16="http://schemas.microsoft.com/office/drawing/2014/main" id="{5D2D8534-2FF4-4623-AEA6-7908FE311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1" name="Rectangle 104">
              <a:extLst>
                <a:ext uri="{FF2B5EF4-FFF2-40B4-BE49-F238E27FC236}">
                  <a16:creationId xmlns:a16="http://schemas.microsoft.com/office/drawing/2014/main" id="{5BB9E17A-220B-48A2-8F0E-FCBDAE589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2" name="Rectangle 105">
              <a:extLst>
                <a:ext uri="{FF2B5EF4-FFF2-40B4-BE49-F238E27FC236}">
                  <a16:creationId xmlns:a16="http://schemas.microsoft.com/office/drawing/2014/main" id="{9A0D611E-9F25-4C68-AAFB-2130AD47F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3" name="Rectangle 106">
              <a:extLst>
                <a:ext uri="{FF2B5EF4-FFF2-40B4-BE49-F238E27FC236}">
                  <a16:creationId xmlns:a16="http://schemas.microsoft.com/office/drawing/2014/main" id="{07EB0736-3617-4F98-AE1E-BC2A49521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4" name="Rectangle 107">
              <a:extLst>
                <a:ext uri="{FF2B5EF4-FFF2-40B4-BE49-F238E27FC236}">
                  <a16:creationId xmlns:a16="http://schemas.microsoft.com/office/drawing/2014/main" id="{F4D90D66-0E3B-4BC2-8FA3-D98C67D2C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5" name="Freeform 108">
              <a:extLst>
                <a:ext uri="{FF2B5EF4-FFF2-40B4-BE49-F238E27FC236}">
                  <a16:creationId xmlns:a16="http://schemas.microsoft.com/office/drawing/2014/main" id="{2AFD7427-6FA0-4B03-8EAE-D3FD2BFF9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6" name="Rectangle 109">
              <a:extLst>
                <a:ext uri="{FF2B5EF4-FFF2-40B4-BE49-F238E27FC236}">
                  <a16:creationId xmlns:a16="http://schemas.microsoft.com/office/drawing/2014/main" id="{95F0ABD9-F98C-47DA-B6CB-750AF10E6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7" name="Rectangle 110">
              <a:extLst>
                <a:ext uri="{FF2B5EF4-FFF2-40B4-BE49-F238E27FC236}">
                  <a16:creationId xmlns:a16="http://schemas.microsoft.com/office/drawing/2014/main" id="{2B777433-D91C-45E4-8FBB-080911726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8" name="Freeform 111">
              <a:extLst>
                <a:ext uri="{FF2B5EF4-FFF2-40B4-BE49-F238E27FC236}">
                  <a16:creationId xmlns:a16="http://schemas.microsoft.com/office/drawing/2014/main" id="{0F5EA16B-9564-44E4-A852-2B340A549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19" name="Freeform 112">
              <a:extLst>
                <a:ext uri="{FF2B5EF4-FFF2-40B4-BE49-F238E27FC236}">
                  <a16:creationId xmlns:a16="http://schemas.microsoft.com/office/drawing/2014/main" id="{0C6CD059-A68A-4255-8A29-C3948126C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0" name="Freeform 113">
              <a:extLst>
                <a:ext uri="{FF2B5EF4-FFF2-40B4-BE49-F238E27FC236}">
                  <a16:creationId xmlns:a16="http://schemas.microsoft.com/office/drawing/2014/main" id="{0072BB92-886F-463B-A076-69C8D35E2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1" name="Rectangle 114">
              <a:extLst>
                <a:ext uri="{FF2B5EF4-FFF2-40B4-BE49-F238E27FC236}">
                  <a16:creationId xmlns:a16="http://schemas.microsoft.com/office/drawing/2014/main" id="{6E9DC577-21E3-4D66-9993-7CD62B5B7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2" name="Freeform 115">
              <a:extLst>
                <a:ext uri="{FF2B5EF4-FFF2-40B4-BE49-F238E27FC236}">
                  <a16:creationId xmlns:a16="http://schemas.microsoft.com/office/drawing/2014/main" id="{59728FCC-2F04-49FD-807F-0BE902EEF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3" name="Freeform 116">
              <a:extLst>
                <a:ext uri="{FF2B5EF4-FFF2-40B4-BE49-F238E27FC236}">
                  <a16:creationId xmlns:a16="http://schemas.microsoft.com/office/drawing/2014/main" id="{44A1446D-B918-4420-A459-561387150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4" name="Rectangle 117">
              <a:extLst>
                <a:ext uri="{FF2B5EF4-FFF2-40B4-BE49-F238E27FC236}">
                  <a16:creationId xmlns:a16="http://schemas.microsoft.com/office/drawing/2014/main" id="{AADC5436-87CD-48D8-ACF7-3E0F37A16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5" name="Freeform 118">
              <a:extLst>
                <a:ext uri="{FF2B5EF4-FFF2-40B4-BE49-F238E27FC236}">
                  <a16:creationId xmlns:a16="http://schemas.microsoft.com/office/drawing/2014/main" id="{4D0E9D2F-48DC-48D3-8FE4-07713550F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6" name="Freeform 119">
              <a:extLst>
                <a:ext uri="{FF2B5EF4-FFF2-40B4-BE49-F238E27FC236}">
                  <a16:creationId xmlns:a16="http://schemas.microsoft.com/office/drawing/2014/main" id="{A472EDF8-7731-48DE-935E-DE77A1DE8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7" name="Rectangle 120">
              <a:extLst>
                <a:ext uri="{FF2B5EF4-FFF2-40B4-BE49-F238E27FC236}">
                  <a16:creationId xmlns:a16="http://schemas.microsoft.com/office/drawing/2014/main" id="{3A8ADDFA-5CBA-4993-969B-B1CE9ED62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8" name="Freeform 121">
              <a:extLst>
                <a:ext uri="{FF2B5EF4-FFF2-40B4-BE49-F238E27FC236}">
                  <a16:creationId xmlns:a16="http://schemas.microsoft.com/office/drawing/2014/main" id="{D1C253EF-87ED-4D24-9DC3-88D4215B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29" name="Freeform 122">
              <a:extLst>
                <a:ext uri="{FF2B5EF4-FFF2-40B4-BE49-F238E27FC236}">
                  <a16:creationId xmlns:a16="http://schemas.microsoft.com/office/drawing/2014/main" id="{062AEF8F-7618-4714-B045-047397A16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30" name="Rectangle 123">
              <a:extLst>
                <a:ext uri="{FF2B5EF4-FFF2-40B4-BE49-F238E27FC236}">
                  <a16:creationId xmlns:a16="http://schemas.microsoft.com/office/drawing/2014/main" id="{542FD34D-2296-4664-B4FE-5BB075772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31" name="Rectangle 124">
              <a:extLst>
                <a:ext uri="{FF2B5EF4-FFF2-40B4-BE49-F238E27FC236}">
                  <a16:creationId xmlns:a16="http://schemas.microsoft.com/office/drawing/2014/main" id="{26A8FEB6-3DAC-421A-BC90-006925DFF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  <p:sp>
          <p:nvSpPr>
            <p:cNvPr id="132" name="Freeform 125">
              <a:extLst>
                <a:ext uri="{FF2B5EF4-FFF2-40B4-BE49-F238E27FC236}">
                  <a16:creationId xmlns:a16="http://schemas.microsoft.com/office/drawing/2014/main" id="{B6774275-A9EC-4A04-AE53-8A95FC522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15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ea typeface="Arial Unicode MS"/>
              </a:endParaRPr>
            </a:p>
          </p:txBody>
        </p: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9B7AB3E-6B5F-42B3-9E57-8633EC06F9E0}"/>
              </a:ext>
            </a:extLst>
          </p:cNvPr>
          <p:cNvSpPr/>
          <p:nvPr userDrawn="1"/>
        </p:nvSpPr>
        <p:spPr>
          <a:xfrm>
            <a:off x="204714" y="287256"/>
            <a:ext cx="276367" cy="724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AF7A862-2343-40B9-BBA2-62AB9F6250A3}"/>
              </a:ext>
            </a:extLst>
          </p:cNvPr>
          <p:cNvSpPr/>
          <p:nvPr userDrawn="1"/>
        </p:nvSpPr>
        <p:spPr>
          <a:xfrm>
            <a:off x="-3" y="287255"/>
            <a:ext cx="143303" cy="724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72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3941748" y="3153398"/>
            <a:ext cx="4766416" cy="3246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41509" y="458496"/>
            <a:ext cx="7018970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8846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BCEFD9-B163-48A4-AE71-5462FF7934D4}"/>
              </a:ext>
            </a:extLst>
          </p:cNvPr>
          <p:cNvSpPr/>
          <p:nvPr userDrawn="1"/>
        </p:nvSpPr>
        <p:spPr>
          <a:xfrm>
            <a:off x="-1" y="828943"/>
            <a:ext cx="3646918" cy="1663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77416" y="-3827"/>
            <a:ext cx="2000000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1CC093B-6E45-4870-AFC9-7DA7E6943FE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31127" y="1488114"/>
            <a:ext cx="2000000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4370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93592F-B858-4F5A-87CA-4EFF7853544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1183603"/>
            <a:ext cx="2634241" cy="5470055"/>
          </a:xfrm>
          <a:custGeom>
            <a:avLst/>
            <a:gdLst>
              <a:gd name="connsiteX0" fmla="*/ 0 w 2828662"/>
              <a:gd name="connsiteY0" fmla="*/ 0 h 4405331"/>
              <a:gd name="connsiteX1" fmla="*/ 2828662 w 2828662"/>
              <a:gd name="connsiteY1" fmla="*/ 2202666 h 4405331"/>
              <a:gd name="connsiteX2" fmla="*/ 0 w 2828662"/>
              <a:gd name="connsiteY2" fmla="*/ 4405331 h 440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662" h="4405331">
                <a:moveTo>
                  <a:pt x="0" y="0"/>
                </a:moveTo>
                <a:lnTo>
                  <a:pt x="2828662" y="2202666"/>
                </a:lnTo>
                <a:lnTo>
                  <a:pt x="0" y="44053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2B7F1F1-7576-43C8-8B02-8D9D6595C6B6}"/>
              </a:ext>
            </a:extLst>
          </p:cNvPr>
          <p:cNvSpPr/>
          <p:nvPr userDrawn="1"/>
        </p:nvSpPr>
        <p:spPr>
          <a:xfrm rot="2283856">
            <a:off x="-858750" y="3273775"/>
            <a:ext cx="6781439" cy="507660"/>
          </a:xfrm>
          <a:custGeom>
            <a:avLst/>
            <a:gdLst>
              <a:gd name="connsiteX0" fmla="*/ 0 w 8508719"/>
              <a:gd name="connsiteY0" fmla="*/ 0 h 507660"/>
              <a:gd name="connsiteX1" fmla="*/ 8508719 w 8508719"/>
              <a:gd name="connsiteY1" fmla="*/ 0 h 507660"/>
              <a:gd name="connsiteX2" fmla="*/ 8382750 w 8508719"/>
              <a:gd name="connsiteY2" fmla="*/ 507660 h 507660"/>
              <a:gd name="connsiteX3" fmla="*/ 397545 w 8508719"/>
              <a:gd name="connsiteY3" fmla="*/ 507660 h 50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8719" h="507660">
                <a:moveTo>
                  <a:pt x="0" y="0"/>
                </a:moveTo>
                <a:lnTo>
                  <a:pt x="8508719" y="0"/>
                </a:lnTo>
                <a:lnTo>
                  <a:pt x="8382750" y="507660"/>
                </a:lnTo>
                <a:lnTo>
                  <a:pt x="397545" y="5076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8039C2-E1B0-4E55-85AC-2B71B79D8AE6}"/>
              </a:ext>
            </a:extLst>
          </p:cNvPr>
          <p:cNvSpPr/>
          <p:nvPr userDrawn="1"/>
        </p:nvSpPr>
        <p:spPr>
          <a:xfrm rot="19320000">
            <a:off x="4769986" y="2723208"/>
            <a:ext cx="5413823" cy="2018306"/>
          </a:xfrm>
          <a:custGeom>
            <a:avLst/>
            <a:gdLst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0 w 7218431"/>
              <a:gd name="connsiteY2" fmla="*/ 2018306 h 2018306"/>
              <a:gd name="connsiteX3" fmla="*/ 0 w 7218431"/>
              <a:gd name="connsiteY3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3423 w 7218431"/>
              <a:gd name="connsiteY2" fmla="*/ 2014099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1951 w 7218431"/>
              <a:gd name="connsiteY2" fmla="*/ 2002104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8431" h="2018306">
                <a:moveTo>
                  <a:pt x="7218431" y="0"/>
                </a:moveTo>
                <a:lnTo>
                  <a:pt x="5641558" y="2018306"/>
                </a:lnTo>
                <a:lnTo>
                  <a:pt x="131951" y="2002104"/>
                </a:lnTo>
                <a:lnTo>
                  <a:pt x="0" y="0"/>
                </a:lnTo>
                <a:lnTo>
                  <a:pt x="7218431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C73BDD-47B2-4716-B34E-A2A208CF0460}"/>
              </a:ext>
            </a:extLst>
          </p:cNvPr>
          <p:cNvSpPr/>
          <p:nvPr userDrawn="1"/>
        </p:nvSpPr>
        <p:spPr>
          <a:xfrm rot="2283856">
            <a:off x="-960932" y="3125602"/>
            <a:ext cx="7822921" cy="457200"/>
          </a:xfrm>
          <a:custGeom>
            <a:avLst/>
            <a:gdLst>
              <a:gd name="connsiteX0" fmla="*/ 0 w 9464629"/>
              <a:gd name="connsiteY0" fmla="*/ 0 h 457200"/>
              <a:gd name="connsiteX1" fmla="*/ 9464629 w 9464629"/>
              <a:gd name="connsiteY1" fmla="*/ 0 h 457200"/>
              <a:gd name="connsiteX2" fmla="*/ 9464629 w 9464629"/>
              <a:gd name="connsiteY2" fmla="*/ 19238 h 457200"/>
              <a:gd name="connsiteX3" fmla="*/ 9355955 w 9464629"/>
              <a:gd name="connsiteY3" fmla="*/ 457200 h 457200"/>
              <a:gd name="connsiteX4" fmla="*/ 358030 w 9464629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4629" h="457200">
                <a:moveTo>
                  <a:pt x="0" y="0"/>
                </a:moveTo>
                <a:lnTo>
                  <a:pt x="9464629" y="0"/>
                </a:lnTo>
                <a:lnTo>
                  <a:pt x="9464629" y="19238"/>
                </a:lnTo>
                <a:lnTo>
                  <a:pt x="9355955" y="457200"/>
                </a:lnTo>
                <a:lnTo>
                  <a:pt x="358030" y="457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-1" y="1"/>
            <a:ext cx="9156943" cy="5122817"/>
          </a:xfrm>
          <a:custGeom>
            <a:avLst/>
            <a:gdLst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6557555 w 13115109"/>
              <a:gd name="connsiteY3" fmla="*/ 10245634 h 10245634"/>
              <a:gd name="connsiteX4" fmla="*/ 0 w 13115109"/>
              <a:gd name="connsiteY4" fmla="*/ 5122817 h 10245634"/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12187881 w 13115109"/>
              <a:gd name="connsiteY3" fmla="*/ 5839509 h 10245634"/>
              <a:gd name="connsiteX4" fmla="*/ 6557555 w 13115109"/>
              <a:gd name="connsiteY4" fmla="*/ 10245634 h 10245634"/>
              <a:gd name="connsiteX5" fmla="*/ 0 w 13115109"/>
              <a:gd name="connsiteY5" fmla="*/ 5122817 h 10245634"/>
              <a:gd name="connsiteX0" fmla="*/ 0 w 13115109"/>
              <a:gd name="connsiteY0" fmla="*/ 5196957 h 10319774"/>
              <a:gd name="connsiteX1" fmla="*/ 6483415 w 13115109"/>
              <a:gd name="connsiteY1" fmla="*/ 0 h 10319774"/>
              <a:gd name="connsiteX2" fmla="*/ 13115109 w 13115109"/>
              <a:gd name="connsiteY2" fmla="*/ 5196957 h 10319774"/>
              <a:gd name="connsiteX3" fmla="*/ 12187881 w 13115109"/>
              <a:gd name="connsiteY3" fmla="*/ 5913649 h 10319774"/>
              <a:gd name="connsiteX4" fmla="*/ 6557555 w 13115109"/>
              <a:gd name="connsiteY4" fmla="*/ 10319774 h 10319774"/>
              <a:gd name="connsiteX5" fmla="*/ 0 w 13115109"/>
              <a:gd name="connsiteY5" fmla="*/ 5196957 h 10319774"/>
              <a:gd name="connsiteX0" fmla="*/ 0 w 13115109"/>
              <a:gd name="connsiteY0" fmla="*/ 0 h 5122817"/>
              <a:gd name="connsiteX1" fmla="*/ 13115109 w 13115109"/>
              <a:gd name="connsiteY1" fmla="*/ 0 h 5122817"/>
              <a:gd name="connsiteX2" fmla="*/ 12187881 w 13115109"/>
              <a:gd name="connsiteY2" fmla="*/ 716692 h 5122817"/>
              <a:gd name="connsiteX3" fmla="*/ 6557555 w 13115109"/>
              <a:gd name="connsiteY3" fmla="*/ 5122817 h 5122817"/>
              <a:gd name="connsiteX4" fmla="*/ 0 w 13115109"/>
              <a:gd name="connsiteY4" fmla="*/ 0 h 5122817"/>
              <a:gd name="connsiteX0" fmla="*/ 0 w 12200709"/>
              <a:gd name="connsiteY0" fmla="*/ 0 h 5122817"/>
              <a:gd name="connsiteX1" fmla="*/ 12200709 w 12200709"/>
              <a:gd name="connsiteY1" fmla="*/ 42729 h 5122817"/>
              <a:gd name="connsiteX2" fmla="*/ 12187881 w 12200709"/>
              <a:gd name="connsiteY2" fmla="*/ 716692 h 5122817"/>
              <a:gd name="connsiteX3" fmla="*/ 6557555 w 12200709"/>
              <a:gd name="connsiteY3" fmla="*/ 5122817 h 5122817"/>
              <a:gd name="connsiteX4" fmla="*/ 0 w 12200709"/>
              <a:gd name="connsiteY4" fmla="*/ 0 h 5122817"/>
              <a:gd name="connsiteX0" fmla="*/ 0 w 12192164"/>
              <a:gd name="connsiteY0" fmla="*/ 17092 h 5139909"/>
              <a:gd name="connsiteX1" fmla="*/ 12192164 w 12192164"/>
              <a:gd name="connsiteY1" fmla="*/ 0 h 5139909"/>
              <a:gd name="connsiteX2" fmla="*/ 12187881 w 12192164"/>
              <a:gd name="connsiteY2" fmla="*/ 733784 h 5139909"/>
              <a:gd name="connsiteX3" fmla="*/ 6557555 w 12192164"/>
              <a:gd name="connsiteY3" fmla="*/ 5139909 h 5139909"/>
              <a:gd name="connsiteX4" fmla="*/ 0 w 12192164"/>
              <a:gd name="connsiteY4" fmla="*/ 17092 h 5139909"/>
              <a:gd name="connsiteX0" fmla="*/ 0 w 12188071"/>
              <a:gd name="connsiteY0" fmla="*/ 0 h 5122817"/>
              <a:gd name="connsiteX1" fmla="*/ 12183619 w 12188071"/>
              <a:gd name="connsiteY1" fmla="*/ 0 h 5122817"/>
              <a:gd name="connsiteX2" fmla="*/ 12187881 w 12188071"/>
              <a:gd name="connsiteY2" fmla="*/ 716692 h 5122817"/>
              <a:gd name="connsiteX3" fmla="*/ 6557555 w 12188071"/>
              <a:gd name="connsiteY3" fmla="*/ 5122817 h 5122817"/>
              <a:gd name="connsiteX4" fmla="*/ 0 w 12188071"/>
              <a:gd name="connsiteY4" fmla="*/ 0 h 5122817"/>
              <a:gd name="connsiteX0" fmla="*/ 0 w 12209257"/>
              <a:gd name="connsiteY0" fmla="*/ 0 h 5122817"/>
              <a:gd name="connsiteX1" fmla="*/ 12209257 w 12209257"/>
              <a:gd name="connsiteY1" fmla="*/ 0 h 5122817"/>
              <a:gd name="connsiteX2" fmla="*/ 12187881 w 12209257"/>
              <a:gd name="connsiteY2" fmla="*/ 716692 h 5122817"/>
              <a:gd name="connsiteX3" fmla="*/ 6557555 w 12209257"/>
              <a:gd name="connsiteY3" fmla="*/ 5122817 h 5122817"/>
              <a:gd name="connsiteX4" fmla="*/ 0 w 12209257"/>
              <a:gd name="connsiteY4" fmla="*/ 0 h 512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257" h="5122817">
                <a:moveTo>
                  <a:pt x="0" y="0"/>
                </a:moveTo>
                <a:lnTo>
                  <a:pt x="12209257" y="0"/>
                </a:lnTo>
                <a:cubicBezTo>
                  <a:pt x="12207829" y="244595"/>
                  <a:pt x="12189309" y="472097"/>
                  <a:pt x="12187881" y="716692"/>
                </a:cubicBezTo>
                <a:lnTo>
                  <a:pt x="6557555" y="51228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7693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31F48C-B68C-4AA3-A327-D4E232CCC4D2}"/>
              </a:ext>
            </a:extLst>
          </p:cNvPr>
          <p:cNvSpPr/>
          <p:nvPr userDrawn="1"/>
        </p:nvSpPr>
        <p:spPr>
          <a:xfrm>
            <a:off x="5677633" y="551723"/>
            <a:ext cx="2577174" cy="5152744"/>
          </a:xfrm>
          <a:prstGeom prst="rect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87D57F6-B3F3-4B57-BA8C-5AE6983ACFC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229225" y="1144428"/>
            <a:ext cx="2577174" cy="51527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4821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DBA1EF6-0120-4FD9-94E5-779BB393F89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79268" y="1825115"/>
            <a:ext cx="170223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C104F0A-ED0B-4B03-BB73-35F8EF9C879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2711367" y="1825115"/>
            <a:ext cx="170223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D72AD60-8A2A-4487-9377-E72F5DAF959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43466" y="1825115"/>
            <a:ext cx="170223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5BC6D7C-2CF0-49D1-A2B8-C1EFBA0121D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775769" y="1825115"/>
            <a:ext cx="170223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E2B474-D042-4F01-B278-52778C725B39}"/>
              </a:ext>
            </a:extLst>
          </p:cNvPr>
          <p:cNvSpPr/>
          <p:nvPr userDrawn="1"/>
        </p:nvSpPr>
        <p:spPr>
          <a:xfrm>
            <a:off x="679268" y="4561418"/>
            <a:ext cx="1702419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>
              <a:buClrTx/>
              <a:buFontTx/>
              <a:buNone/>
            </a:pPr>
            <a:endParaRPr lang="ko-KR" altLang="en-US" sz="900" kern="120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75FD73-E0B7-46DB-A8A2-DB3BEABFDC72}"/>
              </a:ext>
            </a:extLst>
          </p:cNvPr>
          <p:cNvSpPr/>
          <p:nvPr userDrawn="1"/>
        </p:nvSpPr>
        <p:spPr>
          <a:xfrm>
            <a:off x="2711382" y="4561418"/>
            <a:ext cx="1702419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>
              <a:buClrTx/>
              <a:buFontTx/>
              <a:buNone/>
            </a:pPr>
            <a:endParaRPr lang="ko-KR" altLang="en-US" sz="900" kern="120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D9A03F-A307-424B-822C-11AE6E934AEA}"/>
              </a:ext>
            </a:extLst>
          </p:cNvPr>
          <p:cNvSpPr/>
          <p:nvPr userDrawn="1"/>
        </p:nvSpPr>
        <p:spPr>
          <a:xfrm>
            <a:off x="4743482" y="4561418"/>
            <a:ext cx="1702419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>
              <a:buClrTx/>
              <a:buFontTx/>
              <a:buNone/>
            </a:pPr>
            <a:endParaRPr lang="ko-KR" altLang="en-US" sz="900" kern="120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D4969-EFAC-4D12-9E84-0A6976D2641B}"/>
              </a:ext>
            </a:extLst>
          </p:cNvPr>
          <p:cNvSpPr/>
          <p:nvPr userDrawn="1"/>
        </p:nvSpPr>
        <p:spPr>
          <a:xfrm>
            <a:off x="6775580" y="4561418"/>
            <a:ext cx="1702419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>
              <a:buClrTx/>
              <a:buFontTx/>
              <a:buNone/>
            </a:pPr>
            <a:endParaRPr lang="ko-KR" altLang="en-US" sz="900" kern="1200">
              <a:solidFill>
                <a:prstClr val="white"/>
              </a:solidFill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ECE345D-A446-47CA-92D2-945255192249}"/>
              </a:ext>
            </a:extLst>
          </p:cNvPr>
          <p:cNvSpPr/>
          <p:nvPr userDrawn="1"/>
        </p:nvSpPr>
        <p:spPr>
          <a:xfrm>
            <a:off x="679268" y="4561418"/>
            <a:ext cx="1702419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>
              <a:buClrTx/>
              <a:buFontTx/>
              <a:buNone/>
            </a:pPr>
            <a:endParaRPr lang="ko-KR" altLang="en-US" sz="900" kern="1200">
              <a:solidFill>
                <a:prstClr val="white"/>
              </a:solidFill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1F8A95E2-762C-4F80-A59C-0186AD9AB293}"/>
              </a:ext>
            </a:extLst>
          </p:cNvPr>
          <p:cNvSpPr/>
          <p:nvPr userDrawn="1"/>
        </p:nvSpPr>
        <p:spPr>
          <a:xfrm>
            <a:off x="2711382" y="4561418"/>
            <a:ext cx="1702419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>
              <a:buClrTx/>
              <a:buFontTx/>
              <a:buNone/>
            </a:pPr>
            <a:endParaRPr lang="ko-KR" altLang="en-US" sz="900" kern="1200">
              <a:solidFill>
                <a:prstClr val="white"/>
              </a:solidFill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8EC859B7-B374-4919-872B-1599240455F5}"/>
              </a:ext>
            </a:extLst>
          </p:cNvPr>
          <p:cNvSpPr/>
          <p:nvPr userDrawn="1"/>
        </p:nvSpPr>
        <p:spPr>
          <a:xfrm>
            <a:off x="4743482" y="4561418"/>
            <a:ext cx="1702419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>
              <a:buClrTx/>
              <a:buFontTx/>
              <a:buNone/>
            </a:pPr>
            <a:endParaRPr lang="ko-KR" altLang="en-US" sz="900" kern="1200">
              <a:solidFill>
                <a:prstClr val="white"/>
              </a:solidFill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6A9C259D-41E4-4701-AC62-7C25AC824137}"/>
              </a:ext>
            </a:extLst>
          </p:cNvPr>
          <p:cNvSpPr/>
          <p:nvPr userDrawn="1"/>
        </p:nvSpPr>
        <p:spPr>
          <a:xfrm>
            <a:off x="6775580" y="4561418"/>
            <a:ext cx="1702419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>
              <a:buClrTx/>
              <a:buFontTx/>
              <a:buNone/>
            </a:pPr>
            <a:endParaRPr lang="ko-KR" altLang="en-US" sz="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6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89"/>
          <p:cNvSpPr txBox="1">
            <a:spLocks noGrp="1"/>
          </p:cNvSpPr>
          <p:nvPr>
            <p:ph type="body" idx="1"/>
          </p:nvPr>
        </p:nvSpPr>
        <p:spPr>
          <a:xfrm>
            <a:off x="457200" y="1497472"/>
            <a:ext cx="8229600" cy="403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◼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erriweather San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89"/>
          <p:cNvSpPr txBox="1"/>
          <p:nvPr/>
        </p:nvSpPr>
        <p:spPr>
          <a:xfrm>
            <a:off x="1568743" y="84047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321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" name="Google Shape;82;p89"/>
          <p:cNvCxnSpPr/>
          <p:nvPr/>
        </p:nvCxnSpPr>
        <p:spPr>
          <a:xfrm>
            <a:off x="-354835" y="995005"/>
            <a:ext cx="9041635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" name="Google Shape;83;p89"/>
          <p:cNvCxnSpPr/>
          <p:nvPr/>
        </p:nvCxnSpPr>
        <p:spPr>
          <a:xfrm>
            <a:off x="1409286" y="6237399"/>
            <a:ext cx="7277514" cy="832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4" name="Google Shape;84;p89" descr="Cycle terre logo Vect Couleur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2496" y="5756527"/>
            <a:ext cx="1026790" cy="96174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89"/>
          <p:cNvSpPr/>
          <p:nvPr/>
        </p:nvSpPr>
        <p:spPr>
          <a:xfrm>
            <a:off x="8686800" y="5999460"/>
            <a:ext cx="457200" cy="45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89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87" name="Google Shape;87;p89" descr="Banner UIA+EU logo.PNG"/>
          <p:cNvPicPr preferRelativeResize="0"/>
          <p:nvPr/>
        </p:nvPicPr>
        <p:blipFill rotWithShape="1">
          <a:blip r:embed="rId13">
            <a:alphaModFix/>
          </a:blip>
          <a:srcRect l="4792" r="5438"/>
          <a:stretch/>
        </p:blipFill>
        <p:spPr>
          <a:xfrm>
            <a:off x="6750844" y="5891282"/>
            <a:ext cx="1726406" cy="7780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89"/>
          <p:cNvCxnSpPr/>
          <p:nvPr/>
        </p:nvCxnSpPr>
        <p:spPr>
          <a:xfrm>
            <a:off x="7362410" y="6241563"/>
            <a:ext cx="150433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body" idx="1"/>
          </p:nvPr>
        </p:nvSpPr>
        <p:spPr>
          <a:xfrm>
            <a:off x="457200" y="1497472"/>
            <a:ext cx="8229600" cy="403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◼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erriweather San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40"/>
          <p:cNvSpPr txBox="1"/>
          <p:nvPr/>
        </p:nvSpPr>
        <p:spPr>
          <a:xfrm>
            <a:off x="1568743" y="84047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3210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" name="Google Shape;158;p40"/>
          <p:cNvCxnSpPr/>
          <p:nvPr/>
        </p:nvCxnSpPr>
        <p:spPr>
          <a:xfrm>
            <a:off x="-354835" y="995005"/>
            <a:ext cx="9041635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9" name="Google Shape;159;p40"/>
          <p:cNvCxnSpPr/>
          <p:nvPr/>
        </p:nvCxnSpPr>
        <p:spPr>
          <a:xfrm>
            <a:off x="1409286" y="6237399"/>
            <a:ext cx="7277514" cy="832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0" name="Google Shape;160;p40" descr="Cycle terre logo Vect Couleur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496" y="5756527"/>
            <a:ext cx="1026790" cy="96174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0"/>
          <p:cNvSpPr/>
          <p:nvPr/>
        </p:nvSpPr>
        <p:spPr>
          <a:xfrm>
            <a:off x="8686800" y="5999460"/>
            <a:ext cx="457200" cy="45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0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E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63" name="Google Shape;163;p40" descr="Banner UIA+EU logo.PNG"/>
          <p:cNvPicPr preferRelativeResize="0"/>
          <p:nvPr/>
        </p:nvPicPr>
        <p:blipFill rotWithShape="1">
          <a:blip r:embed="rId8">
            <a:alphaModFix/>
          </a:blip>
          <a:srcRect l="4792" r="5438"/>
          <a:stretch/>
        </p:blipFill>
        <p:spPr>
          <a:xfrm>
            <a:off x="6750844" y="5891282"/>
            <a:ext cx="1726406" cy="7780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40"/>
          <p:cNvCxnSpPr/>
          <p:nvPr/>
        </p:nvCxnSpPr>
        <p:spPr>
          <a:xfrm>
            <a:off x="7362410" y="6241563"/>
            <a:ext cx="150433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43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cle-terre.e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91" y="-7354"/>
            <a:ext cx="5146980" cy="6865354"/>
          </a:xfrm>
          <a:prstGeom prst="rect">
            <a:avLst/>
          </a:prstGeom>
        </p:spPr>
      </p:pic>
      <p:pic>
        <p:nvPicPr>
          <p:cNvPr id="277" name="Google Shape;277;p1" descr="Banner UIA+EU 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975" y="5775864"/>
            <a:ext cx="1958620" cy="79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14" y="1622612"/>
            <a:ext cx="3663833" cy="3431736"/>
          </a:xfrm>
          <a:prstGeom prst="rect">
            <a:avLst/>
          </a:prstGeom>
        </p:spPr>
      </p:pic>
      <p:sp>
        <p:nvSpPr>
          <p:cNvPr id="279" name="Google Shape;279;p1"/>
          <p:cNvSpPr txBox="1">
            <a:spLocks noGrp="1"/>
          </p:cNvSpPr>
          <p:nvPr>
            <p:ph type="ftr" idx="11"/>
          </p:nvPr>
        </p:nvSpPr>
        <p:spPr>
          <a:xfrm>
            <a:off x="292975" y="2394829"/>
            <a:ext cx="4323847" cy="137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rgbClr val="888888"/>
              </a:buClr>
              <a:buSzPts val="2400"/>
            </a:pPr>
            <a:r>
              <a:rPr lang="fr-FR" sz="2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Présentation Cycle Terre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</a:pPr>
            <a:endParaRPr lang="fr-FR" sz="19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21" y="5774244"/>
            <a:ext cx="4238625" cy="6572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482353" y="5774244"/>
            <a:ext cx="106338" cy="16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66" y="-5794"/>
            <a:ext cx="4924869" cy="68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1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03" y="0"/>
            <a:ext cx="4109197" cy="68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1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566" y="-69879"/>
            <a:ext cx="4949668" cy="692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38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119"/>
            <a:ext cx="9144000" cy="465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941" y="868363"/>
            <a:ext cx="10262305" cy="46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75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493162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Blocs de terre comprimée </a:t>
            </a:r>
            <a:r>
              <a:rPr lang="fr-FR" b="0" dirty="0"/>
              <a:t>(BTC) </a:t>
            </a:r>
            <a:r>
              <a:rPr lang="fr-FR" dirty="0"/>
              <a:t>et mortier </a:t>
            </a:r>
            <a:r>
              <a:rPr lang="fr-FR" b="0" dirty="0"/>
              <a:t>(MP)</a:t>
            </a:r>
            <a:endParaRPr b="0" dirty="0"/>
          </a:p>
        </p:txBody>
      </p:sp>
      <p:sp>
        <p:nvSpPr>
          <p:cNvPr id="693" name="Google Shape;693;p150"/>
          <p:cNvSpPr txBox="1"/>
          <p:nvPr/>
        </p:nvSpPr>
        <p:spPr>
          <a:xfrm>
            <a:off x="478716" y="-57056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Matériaux et systèmes constructifs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4" name="Google Shape;694;p150"/>
          <p:cNvPicPr preferRelativeResize="0"/>
          <p:nvPr/>
        </p:nvPicPr>
        <p:blipFill rotWithShape="1">
          <a:blip r:embed="rId3">
            <a:alphaModFix/>
          </a:blip>
          <a:srcRect r="48118"/>
          <a:stretch/>
        </p:blipFill>
        <p:spPr>
          <a:xfrm>
            <a:off x="210640" y="1448516"/>
            <a:ext cx="4447422" cy="198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0119" y="1101964"/>
            <a:ext cx="3418197" cy="48502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6" name="Google Shape;696;p150"/>
          <p:cNvPicPr preferRelativeResize="0"/>
          <p:nvPr/>
        </p:nvPicPr>
        <p:blipFill rotWithShape="1">
          <a:blip r:embed="rId3">
            <a:alphaModFix/>
          </a:blip>
          <a:srcRect l="50651" r="-2531"/>
          <a:stretch/>
        </p:blipFill>
        <p:spPr>
          <a:xfrm>
            <a:off x="363039" y="3578686"/>
            <a:ext cx="4843661" cy="2156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41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37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enduits </a:t>
            </a:r>
            <a:r>
              <a:rPr lang="fr-FR" b="0" cap="none" dirty="0"/>
              <a:t>(MEC)</a:t>
            </a:r>
            <a:endParaRPr b="0" dirty="0"/>
          </a:p>
        </p:txBody>
      </p:sp>
      <p:sp>
        <p:nvSpPr>
          <p:cNvPr id="769" name="Google Shape;769;p156"/>
          <p:cNvSpPr txBox="1"/>
          <p:nvPr/>
        </p:nvSpPr>
        <p:spPr>
          <a:xfrm>
            <a:off x="457200" y="-57056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Matériaux et systèmes constructifs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0" name="Google Shape;770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344" y="1083138"/>
            <a:ext cx="3487456" cy="49156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6979" y="1201702"/>
            <a:ext cx="1774850" cy="251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464" y="3653932"/>
            <a:ext cx="3889880" cy="2515357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156"/>
          <p:cNvSpPr/>
          <p:nvPr/>
        </p:nvSpPr>
        <p:spPr>
          <a:xfrm>
            <a:off x="179936" y="3387088"/>
            <a:ext cx="2015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 sur béton banché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56"/>
          <p:cNvSpPr/>
          <p:nvPr/>
        </p:nvSpPr>
        <p:spPr>
          <a:xfrm>
            <a:off x="82060" y="1107055"/>
            <a:ext cx="18662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 sur maçonnerie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60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70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53"/>
          <p:cNvSpPr txBox="1"/>
          <p:nvPr/>
        </p:nvSpPr>
        <p:spPr>
          <a:xfrm>
            <a:off x="457200" y="274638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panneaux de terre extrudés </a:t>
            </a:r>
            <a:r>
              <a:rPr lang="fr-FR"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(PAE)</a:t>
            </a:r>
            <a:endParaRPr sz="28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153"/>
          <p:cNvSpPr txBox="1"/>
          <p:nvPr/>
        </p:nvSpPr>
        <p:spPr>
          <a:xfrm>
            <a:off x="510990" y="-57056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Matériaux et systèmes constructifs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" name="Google Shape;731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849" y="1083138"/>
            <a:ext cx="3429951" cy="48502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32" name="Google Shape;732;p153"/>
          <p:cNvPicPr preferRelativeResize="0"/>
          <p:nvPr/>
        </p:nvPicPr>
        <p:blipFill rotWithShape="1">
          <a:blip r:embed="rId4">
            <a:alphaModFix/>
          </a:blip>
          <a:srcRect l="31857" r="33563"/>
          <a:stretch/>
        </p:blipFill>
        <p:spPr>
          <a:xfrm>
            <a:off x="807201" y="2582614"/>
            <a:ext cx="1841195" cy="295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53"/>
          <p:cNvPicPr preferRelativeResize="0"/>
          <p:nvPr/>
        </p:nvPicPr>
        <p:blipFill rotWithShape="1">
          <a:blip r:embed="rId5">
            <a:alphaModFix/>
          </a:blip>
          <a:srcRect l="31999" r="33705"/>
          <a:stretch/>
        </p:blipFill>
        <p:spPr>
          <a:xfrm>
            <a:off x="2786220" y="2569364"/>
            <a:ext cx="1824963" cy="295773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153"/>
          <p:cNvSpPr/>
          <p:nvPr/>
        </p:nvSpPr>
        <p:spPr>
          <a:xfrm>
            <a:off x="510990" y="1871935"/>
            <a:ext cx="19463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PTE sur ossature bois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cloison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53"/>
          <p:cNvSpPr/>
          <p:nvPr/>
        </p:nvSpPr>
        <p:spPr>
          <a:xfrm>
            <a:off x="2426942" y="1871935"/>
            <a:ext cx="2433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PTE sur ossature métallique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cloison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295068" y="1338908"/>
            <a:ext cx="8229600" cy="72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 dirty="0"/>
              <a:t>cloisons en panneaux 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10055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627168"/>
            <a:ext cx="22411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Photo : </a:t>
            </a:r>
            <a:r>
              <a:rPr lang="fr-FR" sz="900" dirty="0" err="1"/>
              <a:t>Schnepp</a:t>
            </a:r>
            <a:r>
              <a:rPr lang="fr-FR" sz="900" dirty="0"/>
              <a:t>-Renou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7219" cy="126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43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719"/>
            <a:ext cx="9144000" cy="60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51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 sur les premiers clients</a:t>
            </a:r>
          </a:p>
        </p:txBody>
      </p:sp>
      <p:sp>
        <p:nvSpPr>
          <p:cNvPr id="3" name="Google Shape;736;p153">
            <a:extLst>
              <a:ext uri="{FF2B5EF4-FFF2-40B4-BE49-F238E27FC236}">
                <a16:creationId xmlns:a16="http://schemas.microsoft.com/office/drawing/2014/main" id="{3D880BAE-13F5-D747-0BDF-6BC2F8F076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26888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fr-FR" sz="2000" dirty="0"/>
              <a:t>Avant tout , nous devons démocratiser et rassurer sur le sujet de l’usage de la terre, donner une image contemporaine !!! Pour cela :</a:t>
            </a: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fr-FR" sz="2000" dirty="0"/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fr-FR" sz="2000" dirty="0"/>
              <a:t>	</a:t>
            </a: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fr-FR" sz="2000" dirty="0"/>
              <a:t>	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sz="1600" dirty="0"/>
          </a:p>
        </p:txBody>
      </p:sp>
      <p:sp>
        <p:nvSpPr>
          <p:cNvPr id="4" name="Google Shape;736;p153">
            <a:extLst>
              <a:ext uri="{FF2B5EF4-FFF2-40B4-BE49-F238E27FC236}">
                <a16:creationId xmlns:a16="http://schemas.microsoft.com/office/drawing/2014/main" id="{1FDD1997-F3F6-4D36-B38E-64FAF1984087}"/>
              </a:ext>
            </a:extLst>
          </p:cNvPr>
          <p:cNvSpPr txBox="1">
            <a:spLocks/>
          </p:cNvSpPr>
          <p:nvPr/>
        </p:nvSpPr>
        <p:spPr>
          <a:xfrm>
            <a:off x="615094" y="2052798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◼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erriweather San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Des matériaux aux formats connus </a:t>
            </a:r>
          </a:p>
          <a:p>
            <a:pPr marL="901700" lvl="1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1600" dirty="0"/>
              <a:t>Blocs de terre comprimée (format brique) et son mortier associé</a:t>
            </a:r>
          </a:p>
          <a:p>
            <a:pPr marL="901700" lvl="1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1600" dirty="0"/>
              <a:t>Enduits</a:t>
            </a:r>
          </a:p>
          <a:p>
            <a:pPr marL="901700" lvl="1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1600" dirty="0"/>
              <a:t>Panneau de terre (format et pose proche de plaque de plâtre)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Des prix maîtrisés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Des </a:t>
            </a:r>
            <a:r>
              <a:rPr lang="fr-FR" sz="2000" dirty="0" err="1"/>
              <a:t>ATEx</a:t>
            </a:r>
            <a:r>
              <a:rPr lang="fr-FR" sz="2000" dirty="0"/>
              <a:t> A permettant de simplifier l’assurabilité de l’ouvrage 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00022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D93C38-5848-A40A-F1F0-D9AC2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BTC – Quartus Deuil La barre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985746-9788-C405-6C9E-99E946A0D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39" y="1083272"/>
            <a:ext cx="7420155" cy="490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15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35EA931-BC75-334E-F8C6-20826FE2E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3" y="1062821"/>
            <a:ext cx="8032955" cy="499451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5F4F76C-5EF2-AB63-316F-E8C831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</p:spPr>
        <p:txBody>
          <a:bodyPr/>
          <a:lstStyle/>
          <a:p>
            <a:r>
              <a:rPr lang="fr-FR" dirty="0"/>
              <a:t>BTC – INLI Alfortville</a:t>
            </a:r>
          </a:p>
        </p:txBody>
      </p:sp>
    </p:spTree>
    <p:extLst>
      <p:ext uri="{BB962C8B-B14F-4D97-AF65-F5344CB8AC3E}">
        <p14:creationId xmlns:p14="http://schemas.microsoft.com/office/powerpoint/2010/main" val="303421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E665E0-7587-1DC7-07A3-3C71DC49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8" y="1310456"/>
            <a:ext cx="8580864" cy="423708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AE1BA4E-C5F8-D3F2-C5C4-86385BAC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</p:spPr>
        <p:txBody>
          <a:bodyPr/>
          <a:lstStyle/>
          <a:p>
            <a:r>
              <a:rPr lang="fr-FR" dirty="0"/>
              <a:t>BTC – TOLILA Meulan en Yvelines</a:t>
            </a:r>
          </a:p>
        </p:txBody>
      </p:sp>
    </p:spTree>
    <p:extLst>
      <p:ext uri="{BB962C8B-B14F-4D97-AF65-F5344CB8AC3E}">
        <p14:creationId xmlns:p14="http://schemas.microsoft.com/office/powerpoint/2010/main" val="159307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74D18F9-249F-3196-6456-AEBACFAA3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162" y="1071716"/>
            <a:ext cx="3636749" cy="502832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3414735-B274-BDEB-570E-CDB98E8E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9045676" cy="808634"/>
          </a:xfrm>
        </p:spPr>
        <p:txBody>
          <a:bodyPr/>
          <a:lstStyle/>
          <a:p>
            <a:r>
              <a:rPr lang="fr-FR" dirty="0"/>
              <a:t>BTC – AIA /  </a:t>
            </a:r>
            <a:r>
              <a:rPr lang="fr-FR" dirty="0" err="1"/>
              <a:t>Emmaus</a:t>
            </a:r>
            <a:r>
              <a:rPr lang="fr-FR" dirty="0"/>
              <a:t> Habitat Carrières sous Poissy </a:t>
            </a:r>
          </a:p>
        </p:txBody>
      </p:sp>
    </p:spTree>
    <p:extLst>
      <p:ext uri="{BB962C8B-B14F-4D97-AF65-F5344CB8AC3E}">
        <p14:creationId xmlns:p14="http://schemas.microsoft.com/office/powerpoint/2010/main" val="1007640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37CAD7-F326-AF40-D28D-DEFBE9F0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Enduits – Quartus  Deuil La barre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DA3BE2-C61B-6D72-23C5-E07232C92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682" y="973393"/>
            <a:ext cx="3703193" cy="51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55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8234A4C-4C50-18A7-6DD4-9FBF0E2A2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02" y="1211388"/>
            <a:ext cx="6637595" cy="443522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5C3301C-38F9-4E47-BEFF-5FE967BFB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</p:spPr>
        <p:txBody>
          <a:bodyPr/>
          <a:lstStyle/>
          <a:p>
            <a:r>
              <a:rPr lang="fr-FR" dirty="0"/>
              <a:t>Enduit – INLI Alfortville</a:t>
            </a:r>
          </a:p>
        </p:txBody>
      </p:sp>
    </p:spTree>
    <p:extLst>
      <p:ext uri="{BB962C8B-B14F-4D97-AF65-F5344CB8AC3E}">
        <p14:creationId xmlns:p14="http://schemas.microsoft.com/office/powerpoint/2010/main" val="2826942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 sur les premiers clients</a:t>
            </a:r>
          </a:p>
        </p:txBody>
      </p:sp>
      <p:sp>
        <p:nvSpPr>
          <p:cNvPr id="3" name="Google Shape;736;p153">
            <a:extLst>
              <a:ext uri="{FF2B5EF4-FFF2-40B4-BE49-F238E27FC236}">
                <a16:creationId xmlns:a16="http://schemas.microsoft.com/office/drawing/2014/main" id="{3D880BAE-13F5-D747-0BDF-6BC2F8F076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26888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fr-FR" sz="2000" dirty="0"/>
              <a:t>Des clients recherchant:</a:t>
            </a: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fr-FR" sz="2000" dirty="0"/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fr-FR" sz="2000" dirty="0"/>
              <a:t>	</a:t>
            </a: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fr-FR" sz="2000" dirty="0"/>
              <a:t>	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sz="1600" dirty="0"/>
          </a:p>
        </p:txBody>
      </p:sp>
      <p:sp>
        <p:nvSpPr>
          <p:cNvPr id="4" name="Google Shape;736;p153">
            <a:extLst>
              <a:ext uri="{FF2B5EF4-FFF2-40B4-BE49-F238E27FC236}">
                <a16:creationId xmlns:a16="http://schemas.microsoft.com/office/drawing/2014/main" id="{1FDD1997-F3F6-4D36-B38E-64FAF1984087}"/>
              </a:ext>
            </a:extLst>
          </p:cNvPr>
          <p:cNvSpPr txBox="1">
            <a:spLocks/>
          </p:cNvSpPr>
          <p:nvPr/>
        </p:nvSpPr>
        <p:spPr>
          <a:xfrm>
            <a:off x="615094" y="2052798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◼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erriweather San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Des produits bas carbone</a:t>
            </a:r>
            <a:endParaRPr lang="fr-FR" sz="16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Issus de l’économie circulaire 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Une mise en œuvre simplifiée et accompagnée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Sous </a:t>
            </a:r>
            <a:r>
              <a:rPr lang="fr-FR" sz="2000" dirty="0" err="1"/>
              <a:t>ATEx</a:t>
            </a: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Des coûts raisonnables 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89151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53"/>
          <p:cNvSpPr txBox="1"/>
          <p:nvPr/>
        </p:nvSpPr>
        <p:spPr>
          <a:xfrm>
            <a:off x="510990" y="236676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2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Le rôle de la collectivité</a:t>
            </a:r>
            <a:endParaRPr sz="2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615094" y="2052798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La collectivité comme « animateur d’</a:t>
            </a:r>
            <a:r>
              <a:rPr lang="fr-FR" sz="2000" dirty="0" err="1"/>
              <a:t>éco-système</a:t>
            </a:r>
            <a:r>
              <a:rPr lang="fr-FR" sz="2000" dirty="0"/>
              <a:t> »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La capacité à fixer des priorités basées sur l’intérêt général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La capacité à ancrer dans l’espace et dans le temps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63139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"/>
          <p:cNvSpPr txBox="1">
            <a:spLocks noGrp="1"/>
          </p:cNvSpPr>
          <p:nvPr>
            <p:ph type="sldNum" idx="12"/>
          </p:nvPr>
        </p:nvSpPr>
        <p:spPr>
          <a:xfrm>
            <a:off x="8664439" y="6035147"/>
            <a:ext cx="376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fr-FR">
                <a:solidFill>
                  <a:srgbClr val="FFFEE6"/>
                </a:solidFill>
              </a:rPr>
              <a:t>3</a:t>
            </a:fld>
            <a:endParaRPr>
              <a:solidFill>
                <a:srgbClr val="FFFEE6"/>
              </a:solidFill>
            </a:endParaRPr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fr-FR" dirty="0"/>
              <a:t>Une activité d’économie circulaire</a:t>
            </a:r>
            <a:endParaRPr dirty="0"/>
          </a:p>
        </p:txBody>
      </p:sp>
      <p:sp>
        <p:nvSpPr>
          <p:cNvPr id="299" name="Google Shape;299;p5"/>
          <p:cNvSpPr txBox="1">
            <a:spLocks noGrp="1"/>
          </p:cNvSpPr>
          <p:nvPr>
            <p:ph type="body" idx="1"/>
          </p:nvPr>
        </p:nvSpPr>
        <p:spPr>
          <a:xfrm>
            <a:off x="457200" y="1497472"/>
            <a:ext cx="8229600" cy="403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00" name="Google Shape;30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116" y="1329576"/>
            <a:ext cx="5979767" cy="4713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53"/>
          <p:cNvSpPr txBox="1"/>
          <p:nvPr/>
        </p:nvSpPr>
        <p:spPr>
          <a:xfrm>
            <a:off x="510990" y="236676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2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Le choix d’une société coopérative</a:t>
            </a:r>
            <a:endParaRPr sz="2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615094" y="2052798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Garantir la continuité des valeurs du partenariat initial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Permettre à la collectivité d’en faire partie</a:t>
            </a:r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Utiliser des investissements créés grâce à des fonds publics dans un but d’intérêt collectif principalement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75201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53"/>
          <p:cNvSpPr txBox="1"/>
          <p:nvPr/>
        </p:nvSpPr>
        <p:spPr>
          <a:xfrm>
            <a:off x="510990" y="236676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2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L’investissement dans les compétences</a:t>
            </a:r>
            <a:endParaRPr sz="2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654423" y="1531689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 b="1" dirty="0"/>
              <a:t>Besoins de formation et de montée en compétence :</a:t>
            </a:r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Des concepteurs (architectes, bureaux d’études)</a:t>
            </a:r>
          </a:p>
          <a:p>
            <a:pPr marL="1016000" lvl="1" indent="-4572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fr-FR" sz="1600" dirty="0"/>
              <a:t>Guide concepteurs en ligne sur </a:t>
            </a:r>
            <a:r>
              <a:rPr lang="fr-FR" sz="1600" dirty="0">
                <a:hlinkClick r:id="rId3"/>
              </a:rPr>
              <a:t>www.cycle-terre.eu</a:t>
            </a:r>
            <a:endParaRPr lang="fr-FR" sz="1600" dirty="0"/>
          </a:p>
          <a:p>
            <a:pPr marL="1016000" lvl="1" indent="-4572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fr-FR" sz="1600" dirty="0" err="1"/>
              <a:t>Webinaires</a:t>
            </a:r>
            <a:r>
              <a:rPr lang="fr-FR" sz="1600" dirty="0"/>
              <a:t> en ligne sur </a:t>
            </a:r>
            <a:r>
              <a:rPr lang="fr-FR" sz="1600" dirty="0">
                <a:hlinkClick r:id="rId3"/>
              </a:rPr>
              <a:t>www.cycle-terre.eu</a:t>
            </a:r>
            <a:endParaRPr lang="fr-FR" sz="1600" dirty="0"/>
          </a:p>
          <a:p>
            <a:pPr marL="1016000" lvl="1" indent="-4572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fr-FR" sz="1600" dirty="0"/>
          </a:p>
          <a:p>
            <a:pPr marL="444500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fr-FR" sz="2000" dirty="0"/>
              <a:t>Des maçons et autres artisans qui utilisent les matériaux</a:t>
            </a:r>
          </a:p>
          <a:p>
            <a:pPr marL="1016000" lvl="1" indent="-4572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fr-FR" sz="1600" dirty="0"/>
              <a:t>Guides de pose</a:t>
            </a:r>
          </a:p>
          <a:p>
            <a:pPr marL="1016000" lvl="1" indent="-4572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fr-FR" sz="1600" dirty="0"/>
              <a:t>Modules de formation pour les entreprises</a:t>
            </a:r>
          </a:p>
          <a:p>
            <a:pPr marL="1016000" lvl="1" indent="-4572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fr-FR" sz="1600" dirty="0"/>
              <a:t>Parcours de formation pré-qualifiants et </a:t>
            </a:r>
            <a:r>
              <a:rPr lang="fr-FR" sz="1600" dirty="0" err="1"/>
              <a:t>certifiants</a:t>
            </a:r>
            <a:r>
              <a:rPr lang="fr-FR" sz="1600" dirty="0"/>
              <a:t> pour personnes en recherche d’emploi / en reconversion professionnelle / jeunes en apprentissage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979546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53"/>
          <p:cNvSpPr txBox="1"/>
          <p:nvPr/>
        </p:nvSpPr>
        <p:spPr>
          <a:xfrm>
            <a:off x="510990" y="236676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2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Nos partenaires pour la formation</a:t>
            </a:r>
            <a:endParaRPr sz="2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12" y="2064683"/>
            <a:ext cx="2108106" cy="12240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318" y="1728332"/>
            <a:ext cx="2022966" cy="5329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12" y="4621306"/>
            <a:ext cx="1437153" cy="4258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587" y="4583933"/>
            <a:ext cx="1592356" cy="5005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623" y="4458574"/>
            <a:ext cx="1445322" cy="6259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611" y="4458574"/>
            <a:ext cx="1177737" cy="6634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7656" y="1735139"/>
            <a:ext cx="2428875" cy="16668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8537" y="3090862"/>
            <a:ext cx="20669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9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1;p18"/>
          <p:cNvSpPr txBox="1"/>
          <p:nvPr/>
        </p:nvSpPr>
        <p:spPr>
          <a:xfrm>
            <a:off x="452769" y="869279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fr-FR" sz="2800" b="1" dirty="0">
                <a:solidFill>
                  <a:schemeClr val="dk2"/>
                </a:solidFill>
              </a:rPr>
              <a:t>1, 2, 30 Cycle Terre</a:t>
            </a:r>
            <a:endParaRPr sz="28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97;p52">
            <a:extLst>
              <a:ext uri="{FF2B5EF4-FFF2-40B4-BE49-F238E27FC236}">
                <a16:creationId xmlns:a16="http://schemas.microsoft.com/office/drawing/2014/main" id="{69CFDCE5-9AF4-4489-A77E-71BDB0569D4D}"/>
              </a:ext>
            </a:extLst>
          </p:cNvPr>
          <p:cNvSpPr txBox="1">
            <a:spLocks/>
          </p:cNvSpPr>
          <p:nvPr/>
        </p:nvSpPr>
        <p:spPr>
          <a:xfrm>
            <a:off x="457200" y="349207"/>
            <a:ext cx="8579224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Développement et perspectives</a:t>
            </a:r>
            <a:endParaRPr lang="fr-FR" sz="1800" b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69" y="2197851"/>
            <a:ext cx="3825924" cy="219480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955" y="1109261"/>
            <a:ext cx="4014441" cy="48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02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gb37a8676d5_1_1" descr="Cycle terre logo Vect Couleu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885" y="1127553"/>
            <a:ext cx="3686973" cy="345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gb37a8676d5_1_1" descr="Banner UIA+EU 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7396" y="5857245"/>
            <a:ext cx="1958620" cy="79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gb37a8676d5_1_1" descr="Mouvements_de_briques_au_sol16©amaco.JPG"/>
          <p:cNvPicPr preferRelativeResize="0"/>
          <p:nvPr/>
        </p:nvPicPr>
        <p:blipFill rotWithShape="1">
          <a:blip r:embed="rId5">
            <a:alphaModFix/>
          </a:blip>
          <a:srcRect l="9980" r="50002"/>
          <a:stretch/>
        </p:blipFill>
        <p:spPr>
          <a:xfrm>
            <a:off x="5035820" y="0"/>
            <a:ext cx="4116637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8630"/>
              </a:srgbClr>
            </a:outerShdw>
          </a:effectLst>
        </p:spPr>
      </p:pic>
      <p:sp>
        <p:nvSpPr>
          <p:cNvPr id="988" name="Google Shape;988;gb37a8676d5_1_1"/>
          <p:cNvSpPr txBox="1">
            <a:spLocks noGrp="1"/>
          </p:cNvSpPr>
          <p:nvPr>
            <p:ph type="ftr" idx="11"/>
          </p:nvPr>
        </p:nvSpPr>
        <p:spPr>
          <a:xfrm>
            <a:off x="5035820" y="1235504"/>
            <a:ext cx="4206900" cy="48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fr-FR" sz="2400" b="1">
                <a:solidFill>
                  <a:srgbClr val="FFB92E"/>
                </a:solidFill>
                <a:latin typeface="Arial"/>
                <a:ea typeface="Arial"/>
                <a:cs typeface="Arial"/>
                <a:sym typeface="Arial"/>
              </a:rPr>
              <a:t>www.cycle-terre.eu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</a:pPr>
            <a:endParaRPr sz="2000" b="1" i="0" u="none" strike="noStrike" cap="none">
              <a:solidFill>
                <a:srgbClr val="FFB92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</a:pPr>
            <a:r>
              <a:rPr lang="fr-FR" sz="2600" dirty="0"/>
              <a:t>Pourquoi et comment ?</a:t>
            </a:r>
            <a:endParaRPr sz="2600" dirty="0"/>
          </a:p>
        </p:txBody>
      </p:sp>
      <p:sp>
        <p:nvSpPr>
          <p:cNvPr id="3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595429" y="1777495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 b="1" dirty="0"/>
              <a:t>Cycle Terre, le fruit d’une rencontre entre :</a:t>
            </a:r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dirty="0"/>
          </a:p>
          <a:p>
            <a:pPr marL="444500" indent="-3429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fr-FR" sz="2000" dirty="0"/>
              <a:t>Une idée</a:t>
            </a:r>
          </a:p>
          <a:p>
            <a:pPr marL="444500" indent="-3429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fr-FR" sz="2000" dirty="0"/>
              <a:t>Un dispositif de financement</a:t>
            </a:r>
          </a:p>
          <a:p>
            <a:pPr marL="444500" indent="-3429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fr-FR" sz="2000" dirty="0"/>
              <a:t>Un réseau de professionnels engagés</a:t>
            </a:r>
          </a:p>
          <a:p>
            <a:pPr marL="444500" indent="-3429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fr-FR" sz="2000" dirty="0"/>
              <a:t>Un territoire</a:t>
            </a: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fr-FR" sz="2000" dirty="0"/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fr-FR" sz="2000" dirty="0"/>
              <a:t>… et dans une conjoncture astrale favorable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</a:pPr>
            <a:r>
              <a:rPr lang="fr-FR" sz="2600" dirty="0"/>
              <a:t>Pourquoi et comment ?</a:t>
            </a:r>
            <a:endParaRPr sz="2600" dirty="0"/>
          </a:p>
        </p:txBody>
      </p:sp>
      <p:sp>
        <p:nvSpPr>
          <p:cNvPr id="3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595429" y="1777495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 b="1" dirty="0"/>
              <a:t>L’idée</a:t>
            </a:r>
            <a:endParaRPr lang="fr-FR" sz="2000" dirty="0"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b="1" dirty="0"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b="1" dirty="0"/>
          </a:p>
        </p:txBody>
      </p:sp>
      <p:pic>
        <p:nvPicPr>
          <p:cNvPr id="4" name="Image 3" descr="Capture d’écran 2016-10-16 à 23.14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17" y="2206471"/>
            <a:ext cx="3429000" cy="2429949"/>
          </a:xfrm>
          <a:prstGeom prst="rect">
            <a:avLst/>
          </a:prstGeom>
        </p:spPr>
      </p:pic>
      <p:pic>
        <p:nvPicPr>
          <p:cNvPr id="5" name="Image 4" descr="Capture d’écran 2016-10-16 à 23.16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09" y="4608076"/>
            <a:ext cx="2705925" cy="702078"/>
          </a:xfrm>
          <a:prstGeom prst="rect">
            <a:avLst/>
          </a:prstGeom>
        </p:spPr>
      </p:pic>
      <p:pic>
        <p:nvPicPr>
          <p:cNvPr id="6" name="Image 5" descr="IMG_6978r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62" y="2206471"/>
            <a:ext cx="2701044" cy="36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2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</a:pPr>
            <a:r>
              <a:rPr lang="fr-FR" sz="2600" dirty="0"/>
              <a:t>Pourquoi et comment ?</a:t>
            </a:r>
            <a:endParaRPr sz="2600" dirty="0"/>
          </a:p>
        </p:txBody>
      </p:sp>
      <p:sp>
        <p:nvSpPr>
          <p:cNvPr id="3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595429" y="1777495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 b="1" dirty="0"/>
              <a:t>L’opportunité de financement</a:t>
            </a:r>
            <a:endParaRPr lang="fr-FR" sz="2000" dirty="0"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b="1" dirty="0"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b="1" dirty="0"/>
          </a:p>
        </p:txBody>
      </p:sp>
      <p:pic>
        <p:nvPicPr>
          <p:cNvPr id="7" name="Google Shape;256;p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5858" y="2794498"/>
            <a:ext cx="3484371" cy="130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57;p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0229" y="2757365"/>
            <a:ext cx="3536772" cy="12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599" y="4820406"/>
            <a:ext cx="4426821" cy="9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</a:pPr>
            <a:r>
              <a:rPr lang="fr-FR" sz="2600" dirty="0"/>
              <a:t>Pourquoi et comment ?</a:t>
            </a:r>
            <a:endParaRPr sz="2600" dirty="0"/>
          </a:p>
        </p:txBody>
      </p:sp>
      <p:sp>
        <p:nvSpPr>
          <p:cNvPr id="3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369287" y="1226889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 b="1" dirty="0"/>
              <a:t>Un réseau de professionnels engagés</a:t>
            </a:r>
            <a:endParaRPr lang="fr-FR" sz="2000" dirty="0"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b="1" dirty="0"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86" y="1659346"/>
            <a:ext cx="7121885" cy="42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1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</a:pPr>
            <a:r>
              <a:rPr lang="fr-FR" sz="2600" dirty="0"/>
              <a:t>Pourquoi et comment ?</a:t>
            </a:r>
            <a:endParaRPr sz="2600" dirty="0"/>
          </a:p>
        </p:txBody>
      </p:sp>
      <p:sp>
        <p:nvSpPr>
          <p:cNvPr id="3" name="Google Shape;736;p153"/>
          <p:cNvSpPr txBox="1">
            <a:spLocks noGrp="1"/>
          </p:cNvSpPr>
          <p:nvPr>
            <p:ph type="body" idx="1"/>
          </p:nvPr>
        </p:nvSpPr>
        <p:spPr>
          <a:xfrm>
            <a:off x="369287" y="1226889"/>
            <a:ext cx="8229600" cy="333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2000" b="1" dirty="0"/>
              <a:t>Un territoire</a:t>
            </a:r>
            <a:endParaRPr lang="fr-FR" sz="2000" dirty="0"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b="1" dirty="0"/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fr-FR" sz="2000" b="1" dirty="0"/>
          </a:p>
        </p:txBody>
      </p:sp>
      <p:pic>
        <p:nvPicPr>
          <p:cNvPr id="5" name="Google Shape;5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0619" y="893686"/>
            <a:ext cx="5663381" cy="596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13" y="1775507"/>
            <a:ext cx="597410" cy="5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La fabrique - conception du process</a:t>
            </a:r>
            <a:endParaRPr dirty="0"/>
          </a:p>
        </p:txBody>
      </p:sp>
      <p:pic>
        <p:nvPicPr>
          <p:cNvPr id="572" name="Google Shape;572;p138"/>
          <p:cNvPicPr preferRelativeResize="0"/>
          <p:nvPr/>
        </p:nvPicPr>
        <p:blipFill rotWithShape="1">
          <a:blip r:embed="rId3">
            <a:alphaModFix/>
          </a:blip>
          <a:srcRect t="6318" b="2725"/>
          <a:stretch/>
        </p:blipFill>
        <p:spPr>
          <a:xfrm>
            <a:off x="1590416" y="1083138"/>
            <a:ext cx="5963167" cy="4817431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38"/>
          <p:cNvSpPr/>
          <p:nvPr/>
        </p:nvSpPr>
        <p:spPr>
          <a:xfrm>
            <a:off x="338668" y="1362048"/>
            <a:ext cx="473801" cy="473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2000"/>
            </a:pPr>
            <a:endParaRPr sz="2000">
              <a:solidFill>
                <a:srgbClr val="FFFFFF"/>
              </a:solidFill>
            </a:endParaRPr>
          </a:p>
        </p:txBody>
      </p:sp>
      <p:pic>
        <p:nvPicPr>
          <p:cNvPr id="574" name="Google Shape;574;p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80" y="1413241"/>
            <a:ext cx="383912" cy="38320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138"/>
          <p:cNvSpPr txBox="1"/>
          <p:nvPr/>
        </p:nvSpPr>
        <p:spPr>
          <a:xfrm>
            <a:off x="1351128" y="6329961"/>
            <a:ext cx="423080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000"/>
            </a:pPr>
            <a:r>
              <a:rPr lang="fr-FR" sz="1000">
                <a:solidFill>
                  <a:srgbClr val="0F0401"/>
                </a:solidFill>
              </a:rPr>
              <a:t>Serge Joly – Paul-Emmanuel Loiret Architectes</a:t>
            </a:r>
            <a:endParaRPr sz="1000">
              <a:solidFill>
                <a:srgbClr val="0F04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259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Personnalisée 1">
      <a:dk1>
        <a:srgbClr val="B32104"/>
      </a:dk1>
      <a:lt1>
        <a:srgbClr val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Personnalisée 1">
      <a:dk1>
        <a:srgbClr val="B32104"/>
      </a:dk1>
      <a:lt1>
        <a:srgbClr val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ver and End Slide Master">
  <a:themeElements>
    <a:clrScheme name="allppt-construc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7900"/>
      </a:accent1>
      <a:accent2>
        <a:srgbClr val="E7E5E6"/>
      </a:accent2>
      <a:accent3>
        <a:srgbClr val="BBC0C3"/>
      </a:accent3>
      <a:accent4>
        <a:srgbClr val="A0A5AA"/>
      </a:accent4>
      <a:accent5>
        <a:srgbClr val="7D7D7D"/>
      </a:accent5>
      <a:accent6>
        <a:srgbClr val="5E5E5E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Affichage à l'écran (4:3)</PresentationFormat>
  <Paragraphs>111</Paragraphs>
  <Slides>34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34</vt:i4>
      </vt:variant>
    </vt:vector>
  </HeadingPairs>
  <TitlesOfParts>
    <vt:vector size="43" baseType="lpstr">
      <vt:lpstr>Arial</vt:lpstr>
      <vt:lpstr>Calibri</vt:lpstr>
      <vt:lpstr>Merriweather Sans</vt:lpstr>
      <vt:lpstr>Noto Sans Symbols</vt:lpstr>
      <vt:lpstr>Wingdings</vt:lpstr>
      <vt:lpstr>Thème Office</vt:lpstr>
      <vt:lpstr>2_Thème Office</vt:lpstr>
      <vt:lpstr>1_Thème Office</vt:lpstr>
      <vt:lpstr>Cover and End Slide Master</vt:lpstr>
      <vt:lpstr>Présentation PowerPoint</vt:lpstr>
      <vt:lpstr>Présentation PowerPoint</vt:lpstr>
      <vt:lpstr>Une activité d’économie circulaire</vt:lpstr>
      <vt:lpstr>Pourquoi et comment ?</vt:lpstr>
      <vt:lpstr>Pourquoi et comment ?</vt:lpstr>
      <vt:lpstr>Pourquoi et comment ?</vt:lpstr>
      <vt:lpstr>Pourquoi et comment ?</vt:lpstr>
      <vt:lpstr>Pourquoi et comment ?</vt:lpstr>
      <vt:lpstr>La fabrique - conception du process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Blocs de terre comprimée (BTC) et mortier (MP)</vt:lpstr>
      <vt:lpstr>Présentation PowerPoint</vt:lpstr>
      <vt:lpstr>enduits (MEC)</vt:lpstr>
      <vt:lpstr>Présentation PowerPoint</vt:lpstr>
      <vt:lpstr>Présentation PowerPoint</vt:lpstr>
      <vt:lpstr>Présentation PowerPoint</vt:lpstr>
      <vt:lpstr>Point sur les premiers clients</vt:lpstr>
      <vt:lpstr>BTC – Quartus Deuil La barre</vt:lpstr>
      <vt:lpstr>BTC – INLI Alfortville</vt:lpstr>
      <vt:lpstr>BTC – TOLILA Meulan en Yvelines</vt:lpstr>
      <vt:lpstr>BTC – AIA /  Emmaus Habitat Carrières sous Poissy </vt:lpstr>
      <vt:lpstr>Enduits – Quartus  Deuil La barre </vt:lpstr>
      <vt:lpstr>Enduit – INLI Alfortville</vt:lpstr>
      <vt:lpstr>Point sur les premiers clients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ANGER</dc:creator>
  <cp:lastModifiedBy>Teddy DUSAUSAYE</cp:lastModifiedBy>
  <cp:revision>75</cp:revision>
  <dcterms:created xsi:type="dcterms:W3CDTF">2017-04-02T13:45:35Z</dcterms:created>
  <dcterms:modified xsi:type="dcterms:W3CDTF">2022-05-13T15:33:38Z</dcterms:modified>
</cp:coreProperties>
</file>