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  <p:sldMasterId id="2147483660" r:id="rId3"/>
  </p:sldMasterIdLst>
  <p:notesMasterIdLst>
    <p:notesMasterId r:id="rId19"/>
  </p:notesMasterIdLst>
  <p:handoutMasterIdLst>
    <p:handoutMasterId r:id="rId20"/>
  </p:handoutMasterIdLst>
  <p:sldIdLst>
    <p:sldId id="287" r:id="rId4"/>
    <p:sldId id="329" r:id="rId5"/>
    <p:sldId id="331" r:id="rId6"/>
    <p:sldId id="328" r:id="rId7"/>
    <p:sldId id="326" r:id="rId8"/>
    <p:sldId id="327" r:id="rId9"/>
    <p:sldId id="298" r:id="rId10"/>
    <p:sldId id="303" r:id="rId11"/>
    <p:sldId id="302" r:id="rId12"/>
    <p:sldId id="301" r:id="rId13"/>
    <p:sldId id="313" r:id="rId14"/>
    <p:sldId id="299" r:id="rId15"/>
    <p:sldId id="332" r:id="rId16"/>
    <p:sldId id="333" r:id="rId17"/>
    <p:sldId id="334" r:id="rId18"/>
  </p:sldIdLst>
  <p:sldSz cx="9144000" cy="5143500" type="screen16x9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8CE"/>
    <a:srgbClr val="C09AC7"/>
    <a:srgbClr val="F9B55C"/>
    <a:srgbClr val="F79646"/>
    <a:srgbClr val="4D4D4D"/>
    <a:srgbClr val="898989"/>
    <a:srgbClr val="1F3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8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Part </a:t>
            </a:r>
            <a:r>
              <a:rPr lang="en-US" sz="1800" b="1" dirty="0" err="1" smtClean="0">
                <a:solidFill>
                  <a:schemeClr val="tx1"/>
                </a:solidFill>
              </a:rPr>
              <a:t>déchets</a:t>
            </a:r>
            <a:r>
              <a:rPr lang="en-US" sz="1800" b="1" baseline="0" dirty="0" smtClean="0">
                <a:solidFill>
                  <a:schemeClr val="tx1"/>
                </a:solidFill>
              </a:rPr>
              <a:t> des TP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tx1"/>
                </a:solidFill>
              </a:rPr>
              <a:t> (</a:t>
            </a:r>
            <a:r>
              <a:rPr lang="en-US" sz="1800" b="1" dirty="0" smtClean="0">
                <a:solidFill>
                  <a:srgbClr val="FF0000"/>
                </a:solidFill>
              </a:rPr>
              <a:t>185,3 millions </a:t>
            </a:r>
            <a:r>
              <a:rPr lang="en-US" sz="1800" b="1" dirty="0">
                <a:solidFill>
                  <a:srgbClr val="FF0000"/>
                </a:solidFill>
              </a:rPr>
              <a:t>de </a:t>
            </a:r>
            <a:r>
              <a:rPr lang="en-US" sz="1800" b="1" dirty="0" err="1">
                <a:solidFill>
                  <a:srgbClr val="FF0000"/>
                </a:solidFill>
              </a:rPr>
              <a:t>tonnes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300"/>
            </a:lvl1pPr>
          </a:lstStyle>
          <a:p>
            <a:fld id="{E03BBE57-C65F-4946-9F75-6BD732D04963}" type="datetimeFigureOut">
              <a:rPr lang="fr-FR" smtClean="0"/>
              <a:pPr/>
              <a:t>01/06/2017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300"/>
            </a:lvl1pPr>
          </a:lstStyle>
          <a:p>
            <a:fld id="{0F35311E-725B-46D4-97B8-FAD34FA572F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05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300"/>
            </a:lvl1pPr>
          </a:lstStyle>
          <a:p>
            <a:fld id="{0CC72F80-F9DC-4EE6-A6D2-1FB7164CC97A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842" tIns="45921" rIns="91842" bIns="4592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300"/>
            </a:lvl1pPr>
          </a:lstStyle>
          <a:p>
            <a:fld id="{72A91FD4-92EB-4A4B-91CE-B1083E0BB87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91FD4-92EB-4A4B-91CE-B1083E0BB870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"/>
          <p:cNvSpPr>
            <a:spLocks noGrp="1"/>
          </p:cNvSpPr>
          <p:nvPr>
            <p:ph type="title" hasCustomPrompt="1"/>
          </p:nvPr>
        </p:nvSpPr>
        <p:spPr>
          <a:xfrm>
            <a:off x="889670" y="1383618"/>
            <a:ext cx="7498754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b="0" baseline="0">
                <a:solidFill>
                  <a:srgbClr val="4D4D4D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900114" y="2246895"/>
            <a:ext cx="7488311" cy="6488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677984"/>
            <a:ext cx="3240360" cy="3240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 dirty="0" smtClean="0"/>
              <a:t>Nom 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96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power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1815666"/>
            <a:ext cx="5472608" cy="45444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="1">
                <a:solidFill>
                  <a:srgbClr val="8EB8C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Insérer Remerciements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491880" y="3651870"/>
            <a:ext cx="5472608" cy="377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505201" y="3003798"/>
            <a:ext cx="5459414" cy="323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1F3664"/>
                </a:solidFill>
              </a:defRPr>
            </a:lvl1pPr>
          </a:lstStyle>
          <a:p>
            <a:pPr lvl="0"/>
            <a:r>
              <a:rPr lang="fr-FR" dirty="0" smtClean="0"/>
              <a:t>Toute l’ADEME sur www.ademe.fr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01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6275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763688" y="843558"/>
            <a:ext cx="7120880" cy="216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50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-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6275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203598"/>
            <a:ext cx="8640960" cy="363640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8EB8CE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</p:txBody>
      </p:sp>
      <p:sp>
        <p:nvSpPr>
          <p:cNvPr id="6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763688" y="843558"/>
            <a:ext cx="7120880" cy="216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69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03598"/>
            <a:ext cx="4104456" cy="358239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8EB8CE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16" y="1203598"/>
            <a:ext cx="4176464" cy="358239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8EB8CE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6275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9" hasCustomPrompt="1"/>
          </p:nvPr>
        </p:nvSpPr>
        <p:spPr>
          <a:xfrm>
            <a:off x="1763688" y="843558"/>
            <a:ext cx="7120880" cy="216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39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numeration graphiques, vidéos et/ou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8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05920"/>
            <a:ext cx="4104456" cy="352606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Clr>
                <a:srgbClr val="EF5B2F"/>
              </a:buClr>
              <a:buSzPct val="120000"/>
              <a:buFontTx/>
              <a:buBlip>
                <a:blip r:embed="rId2"/>
              </a:buBlip>
              <a:defRPr sz="2400" baseline="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 algn="just">
              <a:buClr>
                <a:srgbClr val="4D4D4D"/>
              </a:buClr>
              <a:buSzPct val="100000"/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200150" indent="-285750">
              <a:buClr>
                <a:srgbClr val="8EB8CE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057400" indent="-228600">
              <a:buClr>
                <a:srgbClr val="4D4D4D"/>
              </a:buClr>
              <a:buFont typeface="Courier New" panose="02070309020205020404" pitchFamily="49" charset="0"/>
              <a:buChar char="o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fr-FR" dirty="0" smtClean="0"/>
              <a:t>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16016" y="1203598"/>
            <a:ext cx="4176464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16" y="4569972"/>
            <a:ext cx="4177134" cy="1619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23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4786405"/>
            <a:ext cx="4177952" cy="1616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6275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8" hasCustomPrompt="1"/>
          </p:nvPr>
        </p:nvSpPr>
        <p:spPr>
          <a:xfrm>
            <a:off x="1763688" y="843558"/>
            <a:ext cx="7120880" cy="216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031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iques, vidéos et/ou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7"/>
          <p:cNvSpPr>
            <a:spLocks noGrp="1"/>
          </p:cNvSpPr>
          <p:nvPr>
            <p:ph sz="quarter" idx="10" hasCustomPrompt="1"/>
          </p:nvPr>
        </p:nvSpPr>
        <p:spPr>
          <a:xfrm>
            <a:off x="251520" y="1203598"/>
            <a:ext cx="4104456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  <a:endParaRPr lang="fr-FR" dirty="0"/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16016" y="1203598"/>
            <a:ext cx="4176464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6275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8" hasCustomPrompt="1"/>
          </p:nvPr>
        </p:nvSpPr>
        <p:spPr>
          <a:xfrm>
            <a:off x="1763688" y="843558"/>
            <a:ext cx="7120880" cy="216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16" y="4569972"/>
            <a:ext cx="4177134" cy="1619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4786405"/>
            <a:ext cx="4177952" cy="1616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4569972"/>
            <a:ext cx="4104456" cy="1620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4786405"/>
            <a:ext cx="4104456" cy="1616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898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, vidéo et/ou imag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1520" y="1203598"/>
            <a:ext cx="8640961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Insérer un objet</a:t>
            </a:r>
            <a:endParaRPr lang="fr-FR" dirty="0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4569972"/>
            <a:ext cx="7693408" cy="1619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4786405"/>
            <a:ext cx="7704856" cy="16160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763688" y="0"/>
            <a:ext cx="7128792" cy="6275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Insérer un titre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0" hasCustomPrompt="1"/>
          </p:nvPr>
        </p:nvSpPr>
        <p:spPr>
          <a:xfrm>
            <a:off x="1763688" y="843558"/>
            <a:ext cx="7120880" cy="2160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Insérer un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36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1707654"/>
            <a:ext cx="5324128" cy="8100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000" b="1">
                <a:solidFill>
                  <a:srgbClr val="8EB8C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Titre sous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97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 hasCustomPrompt="1"/>
          </p:nvPr>
        </p:nvSpPr>
        <p:spPr>
          <a:xfrm>
            <a:off x="3491880" y="249492"/>
            <a:ext cx="5324128" cy="4544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000" b="1" baseline="0">
                <a:solidFill>
                  <a:srgbClr val="8EB8CE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Plan / Conclusion</a:t>
            </a:r>
            <a:endParaRPr lang="fr-FR" dirty="0"/>
          </a:p>
        </p:txBody>
      </p:sp>
      <p:sp>
        <p:nvSpPr>
          <p:cNvPr id="4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3491880" y="843559"/>
            <a:ext cx="5328592" cy="280831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buSzPct val="120000"/>
              <a:buFontTx/>
              <a:buBlip>
                <a:blip r:embed="rId2"/>
              </a:buBlip>
              <a:defRPr sz="2400">
                <a:solidFill>
                  <a:srgbClr val="1F3664"/>
                </a:solidFill>
                <a:latin typeface="Trebuchet MS" panose="020B0603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solidFill>
                  <a:srgbClr val="4D4D4D"/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8EB8CE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Trebuchet MS" panose="020B0603020202020204" pitchFamily="34" charset="0"/>
              </a:defRPr>
            </a:lvl3pPr>
          </a:lstStyle>
          <a:p>
            <a:pPr lvl="0"/>
            <a:r>
              <a:rPr lang="fr-FR" dirty="0" smtClean="0"/>
              <a:t> Premier niveau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2"/>
            <a:endParaRPr lang="fr-FR" dirty="0" smtClean="0"/>
          </a:p>
          <a:p>
            <a:pPr lvl="0"/>
            <a:endParaRPr lang="fr-FR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3491880" y="3723878"/>
            <a:ext cx="5327774" cy="1619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r">
              <a:buNone/>
              <a:defRPr sz="1000" i="1">
                <a:solidFill>
                  <a:srgbClr val="4D4D4D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Légende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3491880" y="3939902"/>
            <a:ext cx="5328592" cy="16160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6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Sources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0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53922" cy="4219558"/>
          </a:xfrm>
          <a:prstGeom prst="rect">
            <a:avLst/>
          </a:prstGeom>
          <a:solidFill>
            <a:srgbClr val="8EB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globe.png"/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0" y="302579"/>
            <a:ext cx="3458799" cy="3458799"/>
          </a:xfrm>
          <a:prstGeom prst="rect">
            <a:avLst/>
          </a:prstGeom>
        </p:spPr>
      </p:pic>
      <p:pic>
        <p:nvPicPr>
          <p:cNvPr id="8" name="Image 7" descr="bandeau_ADEM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886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D4D4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53922" cy="692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53922" cy="692001"/>
          </a:xfrm>
          <a:prstGeom prst="rect">
            <a:avLst/>
          </a:prstGeom>
          <a:solidFill>
            <a:srgbClr val="8EB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bandeau_ADEM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112"/>
            <a:ext cx="9144000" cy="847344"/>
          </a:xfrm>
          <a:prstGeom prst="rect">
            <a:avLst/>
          </a:prstGeom>
        </p:spPr>
      </p:pic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8464602" y="4876006"/>
            <a:ext cx="514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709FEE-F792-45ED-BA1C-456E25B91E40}" type="slidenum">
              <a:rPr lang="fr-FR" sz="10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Espace réservé du texte 24"/>
          <p:cNvSpPr txBox="1">
            <a:spLocks/>
          </p:cNvSpPr>
          <p:nvPr userDrawn="1"/>
        </p:nvSpPr>
        <p:spPr>
          <a:xfrm>
            <a:off x="179389" y="4876006"/>
            <a:ext cx="1152525" cy="216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EF5B2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www.ademe.fr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3347864" cy="4219558"/>
          </a:xfrm>
          <a:prstGeom prst="rect">
            <a:avLst/>
          </a:prstGeom>
          <a:solidFill>
            <a:srgbClr val="8EB8CE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9AC7"/>
              </a:solidFill>
            </a:endParaRPr>
          </a:p>
        </p:txBody>
      </p:sp>
      <p:pic>
        <p:nvPicPr>
          <p:cNvPr id="16" name="Image 15" descr="globe.png"/>
          <p:cNvPicPr>
            <a:picLocks noChangeAspect="1"/>
          </p:cNvPicPr>
          <p:nvPr userDrawn="1"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0" y="843558"/>
            <a:ext cx="2478364" cy="2478362"/>
          </a:xfrm>
          <a:prstGeom prst="rect">
            <a:avLst/>
          </a:prstGeom>
        </p:spPr>
      </p:pic>
      <p:pic>
        <p:nvPicPr>
          <p:cNvPr id="19" name="Image 18" descr="bandeau_ADEM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886"/>
            <a:ext cx="9144000" cy="847344"/>
          </a:xfrm>
          <a:prstGeom prst="rect">
            <a:avLst/>
          </a:prstGeom>
        </p:spPr>
      </p:pic>
      <p:sp>
        <p:nvSpPr>
          <p:cNvPr id="14" name="Espace réservé du numéro de diapositive 5"/>
          <p:cNvSpPr txBox="1">
            <a:spLocks/>
          </p:cNvSpPr>
          <p:nvPr userDrawn="1"/>
        </p:nvSpPr>
        <p:spPr>
          <a:xfrm>
            <a:off x="8464602" y="4876006"/>
            <a:ext cx="514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709FEE-F792-45ED-BA1C-456E25B91E40}" type="slidenum">
              <a:rPr lang="fr-FR" sz="10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Espace réservé du texte 24"/>
          <p:cNvSpPr txBox="1">
            <a:spLocks/>
          </p:cNvSpPr>
          <p:nvPr userDrawn="1"/>
        </p:nvSpPr>
        <p:spPr>
          <a:xfrm>
            <a:off x="179389" y="4876006"/>
            <a:ext cx="1152525" cy="2166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000" kern="1200">
                <a:solidFill>
                  <a:srgbClr val="EF5B2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www.ademe.fr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349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D4D4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ellastock.com/rd/repar-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azed.fr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eme.fr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optigede.ademe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diagnostic-demolition.ademe.fr/" TargetMode="External"/><Relationship Id="rId4" Type="http://schemas.openxmlformats.org/officeDocument/2006/relationships/hyperlink" Target="http://www.dechets-chantier.ffbatiment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le-de-france.ademe.fr/actualite/appels-projets#Dechet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Valerie.jouvin@ademe.f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ylum.com/communiques-de-presse-recylum/recyclage-dechets-second-oeuvre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altLang="fr-FR" dirty="0" smtClean="0">
                <a:solidFill>
                  <a:srgbClr val="002060"/>
                </a:solidFill>
              </a:rPr>
              <a:t>Contexte et cadre réglementaire</a:t>
            </a:r>
          </a:p>
          <a:p>
            <a:r>
              <a:rPr lang="fr-FR" dirty="0">
                <a:solidFill>
                  <a:srgbClr val="002060"/>
                </a:solidFill>
              </a:rPr>
              <a:t>e</a:t>
            </a:r>
            <a:r>
              <a:rPr lang="fr-FR" dirty="0" smtClean="0">
                <a:solidFill>
                  <a:srgbClr val="002060"/>
                </a:solidFill>
              </a:rPr>
              <a:t>t Action de l’ADEME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79512" y="4677984"/>
            <a:ext cx="4320480" cy="324036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Valérie </a:t>
            </a:r>
            <a:r>
              <a:rPr lang="fr-FR" b="1" dirty="0" err="1" smtClean="0">
                <a:solidFill>
                  <a:schemeClr val="tx1"/>
                </a:solidFill>
              </a:rPr>
              <a:t>Jouvin</a:t>
            </a:r>
            <a:r>
              <a:rPr lang="fr-FR" b="1" dirty="0" smtClean="0">
                <a:solidFill>
                  <a:schemeClr val="tx1"/>
                </a:solidFill>
              </a:rPr>
              <a:t> – </a:t>
            </a:r>
            <a:r>
              <a:rPr lang="fr-FR" altLang="fr-FR" b="1" i="1" dirty="0" smtClean="0">
                <a:solidFill>
                  <a:schemeClr val="tx1"/>
                </a:solidFill>
              </a:rPr>
              <a:t>Référente Déchets ADEME Ile-de-France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dirty="0" smtClean="0">
                <a:solidFill>
                  <a:srgbClr val="002060"/>
                </a:solidFill>
              </a:rPr>
              <a:t>Déchets du Bâtiment et des Travaux Publics</a:t>
            </a:r>
            <a:br>
              <a:rPr lang="fr-FR" altLang="fr-FR" dirty="0" smtClean="0">
                <a:solidFill>
                  <a:srgbClr val="002060"/>
                </a:solidFill>
              </a:rPr>
            </a:br>
            <a:endParaRPr lang="fr-FR" altLang="fr-FR" dirty="0" smtClean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149" y="2087280"/>
            <a:ext cx="10572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REPAR 1 et 2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4716016" y="843558"/>
            <a:ext cx="428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Réemploi dans le secteur du bâtiment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47614"/>
            <a:ext cx="4324942" cy="345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347614"/>
            <a:ext cx="3920413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altLang="fr-FR" kern="0" dirty="0" smtClean="0">
                <a:latin typeface="Arial"/>
              </a:rPr>
              <a:t>L’optimisation des ressources et la synergie de chantiers permettent le réemploi et le détournement de matériaux en architecture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altLang="fr-FR" sz="1600" kern="0" dirty="0">
              <a:latin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altLang="fr-FR" sz="1600" kern="0" dirty="0" smtClean="0">
              <a:latin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altLang="fr-FR" sz="1600" kern="0" dirty="0">
              <a:latin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altLang="fr-FR" sz="1600" kern="0" dirty="0" smtClean="0">
              <a:latin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altLang="fr-FR" sz="1400" i="1" kern="0" dirty="0" smtClean="0">
                <a:latin typeface="Arial"/>
              </a:rPr>
              <a:t>Programme piloté par l’association </a:t>
            </a:r>
            <a:r>
              <a:rPr lang="fr-FR" altLang="fr-FR" sz="1400" i="1" kern="0" dirty="0" err="1" smtClean="0">
                <a:latin typeface="Arial"/>
              </a:rPr>
              <a:t>Bellastock</a:t>
            </a:r>
            <a:r>
              <a:rPr lang="fr-FR" altLang="fr-FR" sz="1400" i="1" kern="0" dirty="0" smtClean="0">
                <a:latin typeface="Arial"/>
              </a:rPr>
              <a:t> avec l’appui du CSTB et de l’agence d’architectes Encore Heureux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altLang="fr-FR" sz="1400" i="1" kern="0" dirty="0" smtClean="0">
              <a:latin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altLang="fr-FR" sz="1400" kern="0" dirty="0">
                <a:latin typeface="Arial"/>
                <a:sym typeface="Wingdings" panose="05000000000000000000" pitchFamily="2" charset="2"/>
              </a:rPr>
              <a:t> </a:t>
            </a:r>
            <a:r>
              <a:rPr lang="fr-FR" altLang="fr-FR" sz="1400" i="1" kern="0" dirty="0" smtClean="0">
                <a:latin typeface="Arial"/>
                <a:hlinkClick r:id="rId4"/>
              </a:rPr>
              <a:t>https</a:t>
            </a:r>
            <a:r>
              <a:rPr lang="fr-FR" altLang="fr-FR" sz="1400" i="1" kern="0" dirty="0">
                <a:latin typeface="Arial"/>
                <a:hlinkClick r:id="rId4"/>
              </a:rPr>
              <a:t>://www.bellastock.com/rd/repar-2</a:t>
            </a:r>
            <a:r>
              <a:rPr lang="fr-FR" altLang="fr-FR" sz="1400" i="1" kern="0" dirty="0" smtClean="0">
                <a:latin typeface="Arial"/>
                <a:hlinkClick r:id="rId4"/>
              </a:rPr>
              <a:t>/</a:t>
            </a:r>
            <a:endParaRPr lang="fr-FR" altLang="fr-FR" sz="1400" i="1" kern="0" dirty="0" smtClean="0">
              <a:latin typeface="Arial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r-FR" altLang="fr-FR" sz="1400" i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9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BAZED / </a:t>
            </a:r>
            <a:r>
              <a:rPr lang="fr-FR" dirty="0" smtClean="0"/>
              <a:t>Conception Bâtiment zéro déchet</a:t>
            </a:r>
            <a:endParaRPr lang="fr-FR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7379" y="1203598"/>
            <a:ext cx="878522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kumimoji="0" lang="fr-FR" alt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Conservation </a:t>
            </a:r>
            <a:r>
              <a:rPr lang="fr-FR" altLang="fr-FR" sz="1600" b="1" u="sng" kern="0" dirty="0">
                <a:solidFill>
                  <a:schemeClr val="tx1"/>
                </a:solidFill>
                <a:latin typeface="Arial"/>
              </a:rPr>
              <a:t>de l’existant : </a:t>
            </a:r>
            <a:r>
              <a:rPr lang="fr-FR" altLang="fr-FR" sz="1600" kern="0" dirty="0">
                <a:solidFill>
                  <a:schemeClr val="tx1"/>
                </a:solidFill>
                <a:latin typeface="Arial"/>
              </a:rPr>
              <a:t>Conception pour la conservation au maximum et in-situ des éléments d’un bâtiment existant. </a:t>
            </a:r>
            <a:endParaRPr lang="fr-FR" altLang="fr-FR" sz="1600" kern="0" dirty="0" smtClean="0">
              <a:solidFill>
                <a:schemeClr val="tx1"/>
              </a:solidFill>
              <a:latin typeface="Arial"/>
            </a:endParaRPr>
          </a:p>
          <a:p>
            <a:pPr lvl="0">
              <a:defRPr/>
            </a:pPr>
            <a:r>
              <a:rPr lang="fr-FR" altLang="fr-FR" sz="1600" b="1" u="sng" kern="0" dirty="0" err="1" smtClean="0">
                <a:solidFill>
                  <a:schemeClr val="tx1"/>
                </a:solidFill>
                <a:latin typeface="Arial"/>
              </a:rPr>
              <a:t>Démontabilité</a:t>
            </a:r>
            <a:r>
              <a:rPr lang="fr-FR" altLang="fr-FR" sz="1600" b="1" u="sng" kern="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fr-FR" altLang="fr-FR" sz="1600" b="1" u="sng" kern="0" dirty="0">
                <a:solidFill>
                  <a:schemeClr val="tx1"/>
                </a:solidFill>
                <a:latin typeface="Arial"/>
              </a:rPr>
              <a:t>:</a:t>
            </a:r>
            <a:r>
              <a:rPr lang="fr-FR" altLang="fr-FR" sz="1600" kern="0" dirty="0">
                <a:solidFill>
                  <a:schemeClr val="tx1"/>
                </a:solidFill>
                <a:latin typeface="Arial"/>
              </a:rPr>
              <a:t> Conception pour rendre démontables les éléments des parties ou l’ensemble du bâtiment. </a:t>
            </a:r>
            <a:endParaRPr lang="fr-FR" altLang="fr-FR" sz="1600" kern="0" dirty="0" smtClean="0">
              <a:solidFill>
                <a:schemeClr val="tx1"/>
              </a:solidFill>
              <a:latin typeface="Arial"/>
            </a:endParaRPr>
          </a:p>
          <a:p>
            <a:pPr lvl="0">
              <a:defRPr/>
            </a:pPr>
            <a:r>
              <a:rPr kumimoji="0" lang="fr-FR" altLang="fr-FR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Évolutivité</a:t>
            </a:r>
            <a:r>
              <a:rPr lang="fr-FR" altLang="fr-FR" sz="1600" b="1" u="sng" kern="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fr-FR" altLang="fr-FR" sz="1600" b="1" u="sng" kern="0" dirty="0">
                <a:solidFill>
                  <a:schemeClr val="tx1"/>
                </a:solidFill>
                <a:latin typeface="Arial"/>
              </a:rPr>
              <a:t>:</a:t>
            </a:r>
            <a:r>
              <a:rPr lang="fr-FR" altLang="fr-FR" sz="1600" kern="0" dirty="0">
                <a:solidFill>
                  <a:schemeClr val="tx1"/>
                </a:solidFill>
                <a:latin typeface="Arial"/>
              </a:rPr>
              <a:t> Conception pour rendre le bâtiment évolutif, adaptable aux évolutions des besoins, afin d’éviter les démolitions partielles ou totales du </a:t>
            </a:r>
            <a:r>
              <a:rPr lang="fr-FR" altLang="fr-FR" sz="1600" kern="0" dirty="0" smtClean="0">
                <a:solidFill>
                  <a:schemeClr val="tx1"/>
                </a:solidFill>
                <a:latin typeface="Arial"/>
              </a:rPr>
              <a:t>bâtiment</a:t>
            </a:r>
          </a:p>
          <a:p>
            <a:pPr lvl="0">
              <a:defRPr/>
            </a:pPr>
            <a:r>
              <a:rPr lang="fr-FR" altLang="fr-FR" sz="1600" b="1" u="sng" kern="0" dirty="0">
                <a:solidFill>
                  <a:schemeClr val="tx1"/>
                </a:solidFill>
                <a:latin typeface="Arial"/>
              </a:rPr>
              <a:t>Réutilisation :</a:t>
            </a:r>
            <a:r>
              <a:rPr lang="fr-FR" altLang="fr-FR" sz="1600" b="1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altLang="fr-FR" sz="1600" kern="0" dirty="0">
                <a:solidFill>
                  <a:schemeClr val="tx1"/>
                </a:solidFill>
                <a:latin typeface="Arial"/>
              </a:rPr>
              <a:t>Conception pour la réutilisation des éléments de seconde vie et issus de la déconstruction</a:t>
            </a:r>
            <a:r>
              <a:rPr lang="fr-FR" altLang="fr-FR" sz="1600" kern="0" dirty="0" smtClean="0">
                <a:solidFill>
                  <a:schemeClr val="tx1"/>
                </a:solidFill>
                <a:latin typeface="Arial"/>
              </a:rPr>
              <a:t>.</a:t>
            </a:r>
          </a:p>
          <a:p>
            <a:pPr lvl="0">
              <a:defRPr/>
            </a:pPr>
            <a:r>
              <a:rPr lang="fr-FR" altLang="fr-FR" sz="1600" b="1" u="sng" kern="0" dirty="0">
                <a:solidFill>
                  <a:schemeClr val="tx1"/>
                </a:solidFill>
                <a:latin typeface="Arial"/>
              </a:rPr>
              <a:t>Entretien/maintenance :</a:t>
            </a:r>
            <a:r>
              <a:rPr lang="fr-FR" altLang="fr-FR" sz="1600" kern="0" dirty="0">
                <a:solidFill>
                  <a:schemeClr val="tx1"/>
                </a:solidFill>
                <a:latin typeface="Arial"/>
              </a:rPr>
              <a:t> Conception pour prévenir les déchets d’entretien maintenance pendant la durée de vie utile du </a:t>
            </a:r>
            <a:r>
              <a:rPr lang="fr-FR" altLang="fr-FR" sz="1600" kern="0" dirty="0" smtClean="0">
                <a:solidFill>
                  <a:schemeClr val="tx1"/>
                </a:solidFill>
                <a:latin typeface="Arial"/>
              </a:rPr>
              <a:t>bâtiment</a:t>
            </a:r>
          </a:p>
          <a:p>
            <a:pPr marL="0" indent="0">
              <a:buNone/>
              <a:defRPr/>
            </a:pPr>
            <a:endParaRPr lang="fr-FR" sz="1600" i="1" kern="0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  <a:defRPr/>
            </a:pPr>
            <a:r>
              <a:rPr lang="fr-FR" sz="1400" i="1" kern="0" dirty="0" smtClean="0">
                <a:solidFill>
                  <a:schemeClr val="tx1"/>
                </a:solidFill>
                <a:latin typeface="Arial"/>
              </a:rPr>
              <a:t>Programme </a:t>
            </a:r>
            <a:r>
              <a:rPr lang="fr-FR" sz="1400" i="1" kern="0" dirty="0">
                <a:solidFill>
                  <a:schemeClr val="tx1"/>
                </a:solidFill>
                <a:latin typeface="Arial"/>
              </a:rPr>
              <a:t>piloté par </a:t>
            </a:r>
            <a:r>
              <a:rPr lang="fr-FR" sz="1400" i="1" kern="0" dirty="0" err="1">
                <a:solidFill>
                  <a:schemeClr val="tx1"/>
                </a:solidFill>
                <a:latin typeface="Arial"/>
              </a:rPr>
              <a:t>Nobatek</a:t>
            </a:r>
            <a:r>
              <a:rPr lang="fr-FR" sz="1400" i="1" kern="0" dirty="0">
                <a:solidFill>
                  <a:schemeClr val="tx1"/>
                </a:solidFill>
                <a:latin typeface="Arial"/>
              </a:rPr>
              <a:t>, XB Architectes et </a:t>
            </a:r>
            <a:r>
              <a:rPr lang="fr-FR" sz="1400" i="1" kern="0" dirty="0" err="1">
                <a:solidFill>
                  <a:schemeClr val="tx1"/>
                </a:solidFill>
                <a:latin typeface="Arial"/>
              </a:rPr>
              <a:t>Armines</a:t>
            </a:r>
            <a:endParaRPr lang="fr-FR" sz="1400" i="1" kern="0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  <a:defRPr/>
            </a:pPr>
            <a:endParaRPr lang="fr-FR" sz="1200" b="1" kern="0" dirty="0" smtClean="0">
              <a:latin typeface="Arial"/>
            </a:endParaRPr>
          </a:p>
          <a:p>
            <a:pPr marL="0" indent="0">
              <a:buNone/>
              <a:defRPr/>
            </a:pPr>
            <a:r>
              <a:rPr lang="fr-FR" altLang="fr-FR" sz="1600" kern="0" dirty="0">
                <a:solidFill>
                  <a:schemeClr val="tx1"/>
                </a:solidFill>
                <a:latin typeface="Arial"/>
                <a:sym typeface="Wingdings" panose="05000000000000000000" pitchFamily="2" charset="2"/>
              </a:rPr>
              <a:t> </a:t>
            </a:r>
            <a:r>
              <a:rPr lang="fr-FR" sz="1600" b="1" kern="0" dirty="0" smtClean="0">
                <a:solidFill>
                  <a:schemeClr val="tx1"/>
                </a:solidFill>
                <a:latin typeface="Arial"/>
              </a:rPr>
              <a:t>Pour </a:t>
            </a:r>
            <a:r>
              <a:rPr lang="fr-FR" sz="1600" b="1" kern="0" dirty="0">
                <a:solidFill>
                  <a:schemeClr val="tx1"/>
                </a:solidFill>
                <a:latin typeface="Arial"/>
              </a:rPr>
              <a:t>en savoir plus </a:t>
            </a:r>
            <a:r>
              <a:rPr lang="fr-FR" sz="1600" b="1" kern="0" dirty="0">
                <a:latin typeface="Arial"/>
                <a:hlinkClick r:id="rId2"/>
              </a:rPr>
              <a:t>www.bazed.fr</a:t>
            </a:r>
            <a:r>
              <a:rPr lang="fr-FR" sz="1600" b="1" kern="0" dirty="0">
                <a:latin typeface="Arial"/>
              </a:rPr>
              <a:t> </a:t>
            </a:r>
          </a:p>
          <a:p>
            <a:pPr lvl="0">
              <a:defRPr/>
            </a:pPr>
            <a:endParaRPr lang="fr-FR" altLang="fr-FR" sz="1600" kern="0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867894"/>
            <a:ext cx="1668895" cy="9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outils disponibles</a:t>
            </a:r>
            <a:endParaRPr lang="fr-F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31590"/>
            <a:ext cx="8574087" cy="396044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Intégrer la thématique « déchets » dans</a:t>
            </a:r>
            <a:br>
              <a:rPr lang="fr-FR" altLang="fr-FR" sz="2000" dirty="0" smtClean="0"/>
            </a:br>
            <a:r>
              <a:rPr lang="fr-FR" altLang="fr-FR" sz="2000" dirty="0" smtClean="0"/>
              <a:t>l’opération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600" dirty="0" smtClean="0">
                <a:hlinkClick r:id="rId2"/>
              </a:rPr>
              <a:t>www.optigede.ademe.fr</a:t>
            </a:r>
            <a:r>
              <a:rPr lang="fr-FR" altLang="fr-FR" sz="1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fr-FR" altLang="fr-FR" sz="1000" dirty="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Guide CEREMA « Acceptabilité environnementale de matériaux alternatifs en technique routière 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Guide </a:t>
            </a:r>
            <a:r>
              <a:rPr lang="fr-FR" altLang="fr-FR" sz="2000" dirty="0"/>
              <a:t>« Gestion et valorisation des déchets de chantier du bâtiment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600" dirty="0">
                <a:hlinkClick r:id="rId3"/>
              </a:rPr>
              <a:t>www.ademe.fr</a:t>
            </a:r>
            <a:r>
              <a:rPr lang="fr-FR" altLang="fr-FR" sz="1600" dirty="0"/>
              <a:t> rubrique </a:t>
            </a:r>
            <a:r>
              <a:rPr lang="fr-FR" altLang="fr-FR" sz="1600" dirty="0" err="1"/>
              <a:t>mediatheque</a:t>
            </a:r>
            <a:endParaRPr lang="fr-FR" altLang="fr-FR" sz="1600" dirty="0"/>
          </a:p>
          <a:p>
            <a:pPr eaLnBrk="1" hangingPunct="1">
              <a:lnSpc>
                <a:spcPct val="90000"/>
              </a:lnSpc>
            </a:pPr>
            <a:endParaRPr lang="fr-FR" altLang="fr-FR" sz="1000" dirty="0" smtClean="0"/>
          </a:p>
          <a:p>
            <a:pPr eaLnBrk="1" hangingPunct="1">
              <a:lnSpc>
                <a:spcPct val="90000"/>
              </a:lnSpc>
            </a:pPr>
            <a:r>
              <a:rPr lang="fr-FR" altLang="fr-FR" sz="2000" dirty="0" smtClean="0"/>
              <a:t>Localiser collecteurs et sites de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600" dirty="0" smtClean="0">
                <a:hlinkClick r:id="rId4"/>
              </a:rPr>
              <a:t>www.dechets-chantier.ffbatiment.fr</a:t>
            </a:r>
            <a:endParaRPr lang="fr-FR" altLang="fr-FR" sz="1600" dirty="0" smtClean="0"/>
          </a:p>
          <a:p>
            <a:pPr lvl="1" eaLnBrk="1" hangingPunct="1">
              <a:lnSpc>
                <a:spcPct val="90000"/>
              </a:lnSpc>
            </a:pPr>
            <a:endParaRPr lang="fr-FR" altLang="fr-FR" sz="1000" dirty="0" smtClean="0"/>
          </a:p>
          <a:p>
            <a:pPr lvl="0" eaLnBrk="1" hangingPunct="1">
              <a:lnSpc>
                <a:spcPct val="90000"/>
              </a:lnSpc>
            </a:pPr>
            <a:r>
              <a:rPr lang="fr-FR" altLang="fr-FR" sz="2000" dirty="0" smtClean="0"/>
              <a:t>Déclarer </a:t>
            </a:r>
            <a:r>
              <a:rPr lang="fr-FR" altLang="fr-FR" sz="2000" dirty="0"/>
              <a:t>ses formulaires de récolement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1600" dirty="0" smtClean="0">
                <a:hlinkClick r:id="rId5"/>
              </a:rPr>
              <a:t>www.diagnostic-demolition.ademe.fr</a:t>
            </a:r>
            <a:r>
              <a:rPr lang="fr-FR" altLang="fr-FR" sz="1600" dirty="0" smtClean="0"/>
              <a:t> </a:t>
            </a:r>
            <a:endParaRPr lang="fr-FR" altLang="fr-FR" sz="1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871" y="915293"/>
            <a:ext cx="10636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4042" y="3219822"/>
            <a:ext cx="147220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487" y="1377936"/>
            <a:ext cx="4053473" cy="295307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Centres de ressources 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0"/>
          </p:nvPr>
        </p:nvSpPr>
        <p:spPr>
          <a:xfrm>
            <a:off x="35496" y="4659982"/>
            <a:ext cx="4896544" cy="288032"/>
          </a:xfrm>
          <a:solidFill>
            <a:schemeClr val="bg1"/>
          </a:solidFill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</a:rPr>
              <a:t>http://optigede.ademe.fr/dechets-travaux-publics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76056" y="4587974"/>
            <a:ext cx="401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http://www.ademe.fr/mediatheque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05" y="1377936"/>
            <a:ext cx="1873506" cy="23042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854" y="2004377"/>
            <a:ext cx="1576586" cy="22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368152" y="0"/>
            <a:ext cx="7956376" cy="627534"/>
          </a:xfrm>
        </p:spPr>
        <p:txBody>
          <a:bodyPr>
            <a:noAutofit/>
          </a:bodyPr>
          <a:lstStyle/>
          <a:p>
            <a:r>
              <a:rPr lang="fr-FR" sz="3600" dirty="0" smtClean="0"/>
              <a:t>Actions ADEME IDF déchets du BTP</a:t>
            </a:r>
            <a:endParaRPr lang="fr-FR" sz="20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267" y="1264748"/>
            <a:ext cx="8713213" cy="36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Accompagnement</a:t>
            </a:r>
            <a:r>
              <a:rPr kumimoji="0" lang="fr-FR" alt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des territoires (lien avec Ville de Paris, Est Ensemble…)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Soutiens techniques et financiers des études, investissements liés aux DBTP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Lancement d’un AAP Economie circulaire</a:t>
            </a:r>
            <a:r>
              <a:rPr kumimoji="0" lang="fr-FR" alt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annuel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r-FR" altLang="fr-FR" sz="1600" b="1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r-FR" altLang="fr-FR" sz="1600" b="1" kern="0" dirty="0">
              <a:solidFill>
                <a:schemeClr val="tx1"/>
              </a:solidFill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fr-FR" altLang="fr-FR" sz="1600" kern="0" dirty="0">
                <a:solidFill>
                  <a:schemeClr val="tx1"/>
                </a:solidFill>
                <a:latin typeface="Arial"/>
                <a:sym typeface="Wingdings" panose="05000000000000000000" pitchFamily="2" charset="2"/>
              </a:rPr>
              <a:t> </a:t>
            </a: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  <a:hlinkClick r:id="rId2"/>
              </a:rPr>
              <a:t>http</a:t>
            </a:r>
            <a:r>
              <a:rPr lang="fr-FR" altLang="fr-FR" sz="1600" b="1" kern="0" dirty="0">
                <a:solidFill>
                  <a:schemeClr val="tx1"/>
                </a:solidFill>
                <a:latin typeface="Arial"/>
                <a:hlinkClick r:id="rId2"/>
              </a:rPr>
              <a:t>://</a:t>
            </a: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  <a:hlinkClick r:id="rId2"/>
              </a:rPr>
              <a:t>ile-de-france.ademe.fr/actualite/appels-projets#Dechets</a:t>
            </a:r>
            <a:endParaRPr lang="fr-FR" altLang="fr-FR" sz="1600" b="1" kern="0" dirty="0" smtClean="0">
              <a:solidFill>
                <a:schemeClr val="tx1"/>
              </a:solidFill>
              <a:latin typeface="Arial"/>
            </a:endParaRPr>
          </a:p>
          <a:p>
            <a:pPr lvl="0">
              <a:defRPr/>
            </a:pPr>
            <a:endParaRPr kumimoji="0" lang="fr-FR" altLang="fr-FR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600" b="1" kern="0" dirty="0">
                <a:solidFill>
                  <a:schemeClr val="tx1"/>
                </a:solidFill>
                <a:latin typeface="Arial"/>
              </a:rPr>
              <a:t>Accompagnement </a:t>
            </a: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de solutions innovantes dans </a:t>
            </a:r>
            <a:r>
              <a:rPr lang="fr-FR" altLang="fr-FR" sz="1600" b="1" kern="0" dirty="0">
                <a:solidFill>
                  <a:schemeClr val="tx1"/>
                </a:solidFill>
                <a:latin typeface="Arial"/>
              </a:rPr>
              <a:t>le cadre du Grand Paris </a:t>
            </a: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Express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Participation au PRPGD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Rencontres avec les acteurs du territoire (FFB 95, </a:t>
            </a: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CAPEB, MOA</a:t>
            </a:r>
            <a:r>
              <a:rPr lang="fr-FR" altLang="fr-FR" sz="1600" b="1" kern="0" smtClean="0">
                <a:solidFill>
                  <a:schemeClr val="tx1"/>
                </a:solidFill>
                <a:latin typeface="Arial"/>
              </a:rPr>
              <a:t>, MOE, CAUE95</a:t>
            </a:r>
            <a:r>
              <a:rPr lang="fr-FR" altLang="fr-FR" sz="1600" b="1" kern="0" dirty="0" smtClean="0">
                <a:solidFill>
                  <a:schemeClr val="tx1"/>
                </a:solidFill>
                <a:latin typeface="Arial"/>
              </a:rPr>
              <a:t>…)</a:t>
            </a:r>
            <a:endParaRPr lang="fr-FR" altLang="fr-FR" sz="1600" b="1" kern="0" dirty="0">
              <a:solidFill>
                <a:schemeClr val="tx1"/>
              </a:solidFill>
              <a:latin typeface="Arial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600" kern="0" dirty="0"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altLang="fr-F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267" y="2486382"/>
            <a:ext cx="88572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283718"/>
            <a:ext cx="3265851" cy="9437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283718"/>
            <a:ext cx="3611513" cy="12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Merci pour votre attention</a:t>
            </a:r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Valérie </a:t>
            </a:r>
            <a:r>
              <a:rPr lang="fr-FR" sz="2800" dirty="0" err="1" smtClean="0">
                <a:solidFill>
                  <a:schemeClr val="tx1"/>
                </a:solidFill>
              </a:rPr>
              <a:t>Jouvin</a:t>
            </a:r>
            <a:endParaRPr lang="fr-FR" sz="2800" dirty="0" smtClean="0">
              <a:solidFill>
                <a:schemeClr val="tx1"/>
              </a:solidFill>
            </a:endParaRPr>
          </a:p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ADEME Ile-de-France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hlinkClick r:id="rId2"/>
              </a:rPr>
              <a:t>Valerie.jouvin@ademe.fr</a:t>
            </a:r>
            <a:endParaRPr lang="fr-FR" sz="2800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1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LTECV / Déchets du BTP 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07504" y="3075806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fr-FR" altLang="fr-FR" sz="2000" kern="0" dirty="0">
                <a:latin typeface="+mn-lt"/>
              </a:rPr>
              <a:t>Commande publique durable : incorporation de matières premières recyclés sur les chantiers de construction routière (50% en 2017 et 60% en 2020)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7261" y="1203598"/>
            <a:ext cx="896486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000" kern="0" dirty="0" smtClean="0">
                <a:solidFill>
                  <a:schemeClr val="tx1"/>
                </a:solidFill>
              </a:rPr>
              <a:t>70% de valorisation matière à l’horizon 2020</a:t>
            </a:r>
          </a:p>
          <a:p>
            <a:r>
              <a:rPr lang="fr-FR" altLang="fr-FR" sz="200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 </a:t>
            </a:r>
            <a:r>
              <a:rPr lang="fr-FR" altLang="fr-FR" sz="2000" kern="0" dirty="0" smtClean="0">
                <a:solidFill>
                  <a:schemeClr val="tx1"/>
                </a:solidFill>
              </a:rPr>
              <a:t>50% déchets admis en installations de stockage</a:t>
            </a:r>
          </a:p>
          <a:p>
            <a:r>
              <a:rPr lang="fr-FR" altLang="fr-FR" sz="2000" kern="0" dirty="0" smtClean="0">
                <a:solidFill>
                  <a:schemeClr val="tx1"/>
                </a:solidFill>
              </a:rPr>
              <a:t>Mise en place d’un réseau de déchèteries pro du BTP</a:t>
            </a:r>
          </a:p>
          <a:p>
            <a:r>
              <a:rPr lang="fr-FR" altLang="fr-FR" sz="2000" kern="0" dirty="0" smtClean="0">
                <a:solidFill>
                  <a:schemeClr val="tx1"/>
                </a:solidFill>
              </a:rPr>
              <a:t>Producteur doit caractériser ses déchets</a:t>
            </a:r>
          </a:p>
          <a:p>
            <a:r>
              <a:rPr lang="fr-FR" altLang="fr-FR" sz="2000" kern="0" dirty="0" smtClean="0">
                <a:solidFill>
                  <a:schemeClr val="tx1"/>
                </a:solidFill>
              </a:rPr>
              <a:t>Tri 5 flux par entreprise : papier, métal, plastique, verre et bois</a:t>
            </a:r>
          </a:p>
          <a:p>
            <a:pPr>
              <a:buNone/>
            </a:pPr>
            <a:endParaRPr lang="fr-FR" altLang="fr-FR" sz="2600" kern="0" dirty="0" smtClean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252536" y="483518"/>
            <a:ext cx="9324661" cy="100814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200" b="1" dirty="0" smtClean="0">
                <a:solidFill>
                  <a:srgbClr val="E3211B"/>
                </a:solidFill>
                <a:latin typeface="Trebuchet MS" panose="020B0603020202020204" pitchFamily="34" charset="0"/>
                <a:ea typeface="+mj-ea"/>
                <a:cs typeface="+mj-cs"/>
              </a:rPr>
              <a:t>                    </a:t>
            </a:r>
            <a:r>
              <a:rPr kumimoji="0" lang="fr-FR" alt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11B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la volonté d’aller vers une économie circulaire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4043848"/>
            <a:ext cx="63690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2000" kern="0" dirty="0">
                <a:cs typeface="Arial" panose="020B0604020202020204" pitchFamily="34" charset="0"/>
              </a:rPr>
              <a:t>Engagements croissance verte (ECV</a:t>
            </a:r>
            <a:r>
              <a:rPr lang="fr-FR" altLang="fr-FR" sz="2000" kern="0" dirty="0" smtClean="0">
                <a:cs typeface="Arial" panose="020B0604020202020204" pitchFamily="34" charset="0"/>
              </a:rPr>
              <a:t>) signés en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i="1" kern="0" dirty="0" smtClean="0">
                <a:cs typeface="Arial" panose="020B0604020202020204" pitchFamily="34" charset="0"/>
              </a:rPr>
              <a:t>Déchets inertes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altLang="fr-FR" i="1" kern="0" dirty="0" smtClean="0">
                <a:cs typeface="Arial" panose="020B0604020202020204" pitchFamily="34" charset="0"/>
              </a:rPr>
              <a:t>Plâtre</a:t>
            </a:r>
            <a:endParaRPr lang="fr-FR" altLang="fr-FR" i="1" kern="0" dirty="0"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48563" y="3867894"/>
            <a:ext cx="252356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Focus Décret du 10 mars 2016 sur l’obligation de reprise des déchets par les négoces des matériaux de construction</a:t>
            </a:r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334972"/>
            <a:ext cx="1224136" cy="9944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434514"/>
            <a:ext cx="1205617" cy="5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re 6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Planification</a:t>
            </a:r>
            <a:endParaRPr lang="fr-FR" sz="32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8520" y="1347614"/>
            <a:ext cx="9144000" cy="482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000" kern="0" dirty="0" smtClean="0">
                <a:solidFill>
                  <a:schemeClr val="tx1"/>
                </a:solidFill>
              </a:rPr>
              <a:t>Loi </a:t>
            </a:r>
            <a:r>
              <a:rPr lang="fr-FR" altLang="fr-FR" sz="2000" kern="0" dirty="0" err="1" smtClean="0">
                <a:solidFill>
                  <a:schemeClr val="tx1"/>
                </a:solidFill>
              </a:rPr>
              <a:t>NOTRe</a:t>
            </a:r>
            <a:r>
              <a:rPr lang="fr-FR" altLang="fr-FR" sz="2000" kern="0" dirty="0" smtClean="0">
                <a:solidFill>
                  <a:schemeClr val="tx1"/>
                </a:solidFill>
              </a:rPr>
              <a:t> de 2015 (plans en vigueur le 8 février 2017)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 sz="2000" kern="0" dirty="0">
                <a:solidFill>
                  <a:schemeClr val="tx1"/>
                </a:solidFill>
              </a:rPr>
              <a:t>Points essentiels : </a:t>
            </a:r>
          </a:p>
          <a:p>
            <a:pPr indent="12700">
              <a:buFontTx/>
              <a:buChar char="-"/>
            </a:pPr>
            <a:r>
              <a:rPr lang="fr-FR" altLang="fr-FR" sz="2000" kern="0" dirty="0" smtClean="0">
                <a:solidFill>
                  <a:schemeClr val="tx1"/>
                </a:solidFill>
              </a:rPr>
              <a:t> État des lieux (inventaire déchets, organisation collecte, recensement installations, mesures de prévention, etc.)</a:t>
            </a:r>
          </a:p>
          <a:p>
            <a:pPr indent="12700">
              <a:buFontTx/>
              <a:buChar char="-"/>
            </a:pPr>
            <a:r>
              <a:rPr lang="fr-FR" altLang="fr-FR" sz="2000" kern="0" dirty="0" smtClean="0">
                <a:solidFill>
                  <a:schemeClr val="tx1"/>
                </a:solidFill>
              </a:rPr>
              <a:t> Objectifs </a:t>
            </a:r>
            <a:r>
              <a:rPr lang="fr-FR" altLang="fr-FR" sz="2000" kern="0" dirty="0">
                <a:solidFill>
                  <a:schemeClr val="tx1"/>
                </a:solidFill>
              </a:rPr>
              <a:t>de prévention, recyclage et valorisation des déchets liés à des indicateurs de </a:t>
            </a:r>
            <a:r>
              <a:rPr lang="fr-FR" altLang="fr-FR" sz="2000" kern="0" dirty="0" smtClean="0">
                <a:solidFill>
                  <a:schemeClr val="tx1"/>
                </a:solidFill>
              </a:rPr>
              <a:t>suivi</a:t>
            </a:r>
          </a:p>
          <a:p>
            <a:pPr indent="12700">
              <a:buFontTx/>
              <a:buChar char="-"/>
            </a:pPr>
            <a:r>
              <a:rPr lang="fr-FR" altLang="fr-FR" sz="2000" kern="0" dirty="0" smtClean="0">
                <a:solidFill>
                  <a:schemeClr val="tx1"/>
                </a:solidFill>
              </a:rPr>
              <a:t> Prospective et planification de la gestion des déchets </a:t>
            </a:r>
            <a:r>
              <a:rPr lang="fr-FR" altLang="fr-FR" sz="2000" kern="0" dirty="0">
                <a:solidFill>
                  <a:schemeClr val="tx1"/>
                </a:solidFill>
              </a:rPr>
              <a:t>(à 6 et 12 ans) </a:t>
            </a:r>
            <a:r>
              <a:rPr lang="fr-FR" altLang="fr-FR" sz="2000" kern="0" dirty="0" smtClean="0">
                <a:solidFill>
                  <a:schemeClr val="tx1"/>
                </a:solidFill>
              </a:rPr>
              <a:t>pour répondre aux objectifs</a:t>
            </a:r>
          </a:p>
          <a:p>
            <a:pPr indent="12700">
              <a:buFontTx/>
              <a:buChar char="-"/>
            </a:pPr>
            <a:r>
              <a:rPr lang="fr-FR" altLang="fr-FR" sz="2000" kern="0" dirty="0" smtClean="0">
                <a:solidFill>
                  <a:schemeClr val="tx1"/>
                </a:solidFill>
              </a:rPr>
              <a:t> Plan </a:t>
            </a:r>
            <a:r>
              <a:rPr lang="fr-FR" altLang="fr-FR" sz="2000" kern="0" dirty="0">
                <a:solidFill>
                  <a:schemeClr val="tx1"/>
                </a:solidFill>
              </a:rPr>
              <a:t>régional </a:t>
            </a:r>
            <a:r>
              <a:rPr lang="fr-FR" altLang="fr-FR" sz="2000" kern="0" dirty="0" smtClean="0">
                <a:solidFill>
                  <a:schemeClr val="tx1"/>
                </a:solidFill>
              </a:rPr>
              <a:t>d’actions </a:t>
            </a:r>
            <a:r>
              <a:rPr lang="fr-FR" altLang="fr-FR" sz="2000" kern="0" dirty="0">
                <a:solidFill>
                  <a:schemeClr val="tx1"/>
                </a:solidFill>
              </a:rPr>
              <a:t>en faveur de l’économie </a:t>
            </a:r>
            <a:r>
              <a:rPr lang="fr-FR" altLang="fr-FR" sz="2000" kern="0" dirty="0" smtClean="0">
                <a:solidFill>
                  <a:schemeClr val="tx1"/>
                </a:solidFill>
              </a:rPr>
              <a:t>circulaire</a:t>
            </a:r>
          </a:p>
          <a:p>
            <a:pPr indent="12700">
              <a:buNone/>
            </a:pPr>
            <a:endParaRPr lang="fr-FR" altLang="fr-FR" sz="600" kern="0" dirty="0">
              <a:solidFill>
                <a:schemeClr val="tx1"/>
              </a:solidFill>
            </a:endParaRPr>
          </a:p>
          <a:p>
            <a:pPr marL="0" lvl="0" indent="0" eaLnBrk="1" hangingPunct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r-FR" altLang="fr-FR" sz="2000" kern="0" dirty="0" smtClean="0">
                <a:solidFill>
                  <a:schemeClr val="tx1"/>
                </a:solidFill>
                <a:latin typeface="Arial" pitchFamily="34" charset="0"/>
              </a:rPr>
              <a:t> 	Plan Régional de Déchets de Chantiers (PREDEC) en IDF</a:t>
            </a:r>
            <a:endParaRPr lang="fr-FR" altLang="fr-FR" sz="2000" kern="0" dirty="0" smtClean="0">
              <a:solidFill>
                <a:schemeClr val="tx1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fr-FR" altLang="fr-FR" sz="2600" kern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endParaRPr lang="fr-FR" altLang="fr-FR" sz="2600" kern="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0016" y="917307"/>
            <a:ext cx="6678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fr-FR" b="1" dirty="0" smtClean="0">
                <a:solidFill>
                  <a:srgbClr val="E3211B"/>
                </a:solidFill>
              </a:rPr>
              <a:t>Plans Régionaux de Prévention et de Gestion des Déchets (PRPGD)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 smtClean="0"/>
              <a:t>Le BTP s’ouvre à l’économie circulaire</a:t>
            </a:r>
            <a:endParaRPr lang="fr-FR" sz="3200" dirty="0"/>
          </a:p>
        </p:txBody>
      </p:sp>
      <p:graphicFrame>
        <p:nvGraphicFramePr>
          <p:cNvPr id="7" name="Graphique 6"/>
          <p:cNvGraphicFramePr/>
          <p:nvPr>
            <p:extLst/>
          </p:nvPr>
        </p:nvGraphicFramePr>
        <p:xfrm>
          <a:off x="5004048" y="1608989"/>
          <a:ext cx="4032562" cy="338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915566"/>
            <a:ext cx="6190866" cy="43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416824" cy="627534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ADEME / </a:t>
            </a:r>
            <a:r>
              <a:rPr lang="fr-FR" sz="2700" dirty="0" smtClean="0"/>
              <a:t>prévention et valorisation des déchets</a:t>
            </a:r>
            <a:endParaRPr lang="fr-FR" sz="27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131590"/>
            <a:ext cx="442849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ADEME 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Direction Économie Circulaire et Déchets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65670" y="2427734"/>
            <a:ext cx="2173013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/>
                </a:solidFill>
              </a:rPr>
              <a:t>Service Mobilisation et Valorisation des Déchets</a:t>
            </a:r>
          </a:p>
          <a:p>
            <a:pPr algn="ctr"/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91680" y="2427734"/>
            <a:ext cx="1702932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/>
                </a:solidFill>
              </a:rPr>
              <a:t>Service Produits et Efficacité matière</a:t>
            </a:r>
          </a:p>
          <a:p>
            <a:pPr algn="ctr"/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2427734"/>
            <a:ext cx="1440160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/>
                </a:solidFill>
              </a:rPr>
              <a:t>Service Consommation et Prévention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3" name="Flèche à trois pointes 12"/>
          <p:cNvSpPr/>
          <p:nvPr/>
        </p:nvSpPr>
        <p:spPr>
          <a:xfrm rot="10800000">
            <a:off x="467544" y="1825501"/>
            <a:ext cx="4104456" cy="60223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355976" y="3195886"/>
            <a:ext cx="180020" cy="311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07904" y="3507854"/>
            <a:ext cx="1570739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Volet BTP</a:t>
            </a:r>
          </a:p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Fonds Déchet</a:t>
            </a:r>
          </a:p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SINOE</a:t>
            </a:r>
          </a:p>
          <a:p>
            <a:pPr algn="ctr"/>
            <a:r>
              <a:rPr lang="fr-FR" sz="1600" dirty="0" smtClean="0">
                <a:solidFill>
                  <a:schemeClr val="tx2"/>
                </a:solidFill>
              </a:rPr>
              <a:t>OPTIGEDE</a:t>
            </a:r>
            <a:endParaRPr lang="fr-FR" sz="1600" dirty="0">
              <a:solidFill>
                <a:schemeClr val="tx2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2483768" y="318352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35696" y="3488690"/>
            <a:ext cx="141395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/>
                </a:solidFill>
              </a:rPr>
              <a:t>Filières REP (DEEE, DEA)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755576" y="3147814"/>
            <a:ext cx="144016" cy="2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7504" y="3435846"/>
            <a:ext cx="1584176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/>
                </a:solidFill>
              </a:rPr>
              <a:t>Consommation responsable Panorama du réemploi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12160" y="1050290"/>
            <a:ext cx="28083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Direction régionale </a:t>
            </a:r>
            <a:r>
              <a:rPr lang="fr-FR" dirty="0" smtClean="0">
                <a:solidFill>
                  <a:schemeClr val="tx2"/>
                </a:solidFill>
              </a:rPr>
              <a:t>IDF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Pôle ECD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97934" y="2052012"/>
            <a:ext cx="1496933" cy="19082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Eco. Circ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pPr algn="l"/>
            <a:r>
              <a:rPr lang="fr-FR" sz="1400" b="0" dirty="0" smtClean="0"/>
              <a:t>Ecoconception</a:t>
            </a:r>
            <a:endParaRPr lang="fr-FR" sz="1400" b="0" dirty="0"/>
          </a:p>
          <a:p>
            <a:pPr algn="l"/>
            <a:r>
              <a:rPr lang="fr-FR" sz="1400" b="0" dirty="0" smtClean="0"/>
              <a:t>EIT</a:t>
            </a:r>
          </a:p>
          <a:p>
            <a:pPr algn="l"/>
            <a:r>
              <a:rPr lang="fr-FR" sz="1400" b="0" dirty="0" smtClean="0"/>
              <a:t>Métabolisme urbain</a:t>
            </a:r>
            <a:endParaRPr lang="fr-FR" sz="1400" b="0" dirty="0"/>
          </a:p>
          <a:p>
            <a:pPr algn="l"/>
            <a:r>
              <a:rPr lang="fr-FR" sz="1400" b="0" dirty="0" smtClean="0"/>
              <a:t>Réseau CAPE</a:t>
            </a:r>
            <a:endParaRPr lang="fr-FR" sz="1400" b="0" dirty="0"/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427908" y="2067694"/>
            <a:ext cx="1536579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Déchets</a:t>
            </a:r>
          </a:p>
          <a:p>
            <a:endParaRPr lang="fr-FR" dirty="0"/>
          </a:p>
          <a:p>
            <a:pPr algn="l"/>
            <a:r>
              <a:rPr lang="fr-FR" dirty="0" smtClean="0"/>
              <a:t>DBTP</a:t>
            </a:r>
            <a:endParaRPr lang="fr-FR" dirty="0"/>
          </a:p>
          <a:p>
            <a:pPr algn="l"/>
            <a:r>
              <a:rPr lang="fr-FR" b="0" dirty="0" smtClean="0"/>
              <a:t>DMA</a:t>
            </a:r>
          </a:p>
          <a:p>
            <a:pPr algn="l"/>
            <a:r>
              <a:rPr lang="fr-FR" b="0" dirty="0" err="1" smtClean="0"/>
              <a:t>Biodéchets</a:t>
            </a:r>
            <a:endParaRPr lang="fr-FR" b="0" dirty="0" smtClean="0"/>
          </a:p>
          <a:p>
            <a:pPr algn="l"/>
            <a:r>
              <a:rPr lang="fr-FR" b="0" dirty="0" smtClean="0"/>
              <a:t>Planification</a:t>
            </a:r>
            <a:endParaRPr lang="fr-FR" b="0" dirty="0"/>
          </a:p>
          <a:p>
            <a:pPr algn="l"/>
            <a:r>
              <a:rPr lang="fr-FR" b="0" dirty="0" smtClean="0"/>
              <a:t>Prévention </a:t>
            </a:r>
            <a:endParaRPr lang="fr-FR" b="0" dirty="0"/>
          </a:p>
          <a:p>
            <a:pPr algn="l"/>
            <a:r>
              <a:rPr lang="fr-FR" b="0" dirty="0" smtClean="0"/>
              <a:t>TZDZG</a:t>
            </a:r>
          </a:p>
          <a:p>
            <a:pPr algn="l"/>
            <a:r>
              <a:rPr lang="fr-FR" b="0" dirty="0" smtClean="0"/>
              <a:t>Evènements…</a:t>
            </a:r>
            <a:endParaRPr lang="fr-FR" b="0" dirty="0"/>
          </a:p>
        </p:txBody>
      </p:sp>
      <p:sp>
        <p:nvSpPr>
          <p:cNvPr id="20" name="Flèche vers le bas 19"/>
          <p:cNvSpPr/>
          <p:nvPr/>
        </p:nvSpPr>
        <p:spPr>
          <a:xfrm flipH="1">
            <a:off x="7222193" y="1701740"/>
            <a:ext cx="194123" cy="311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308304" y="2499742"/>
            <a:ext cx="82809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45171"/>
            <a:ext cx="582165" cy="8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368152" y="0"/>
            <a:ext cx="7956376" cy="627534"/>
          </a:xfrm>
        </p:spPr>
        <p:txBody>
          <a:bodyPr>
            <a:noAutofit/>
          </a:bodyPr>
          <a:lstStyle/>
          <a:p>
            <a:r>
              <a:rPr lang="fr-FR" sz="3600" dirty="0" smtClean="0"/>
              <a:t>Actions ADEME déchets du BTP</a:t>
            </a:r>
            <a:endParaRPr lang="fr-FR" sz="20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79267" y="1264748"/>
            <a:ext cx="8713213" cy="101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Appui</a:t>
            </a:r>
            <a:r>
              <a:rPr kumimoji="0" lang="fr-FR" altLang="fr-FR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aux politiques publiques </a:t>
            </a:r>
            <a:r>
              <a:rPr kumimoji="0" lang="fr-FR" altLang="fr-FR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(étude freins et leviers au réemploi, déclaration diagnostic démolition, panorama réemploi, suivi ECV)</a:t>
            </a:r>
            <a:endParaRPr kumimoji="0" lang="fr-FR" altLang="fr-FR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Sensibilisation des acteurs </a:t>
            </a:r>
            <a:r>
              <a:rPr kumimoji="0" lang="fr-FR" altLang="fr-FR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FR" altLang="fr-FR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acheteurs publics et privés : responsabilité, caractérisation des déchets, objectifs de valorisation)</a:t>
            </a:r>
            <a:endParaRPr kumimoji="0" lang="fr-FR" altLang="fr-FR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267" y="2486382"/>
            <a:ext cx="88572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Accompagnement de programmes de recherche facilitant</a:t>
            </a:r>
            <a:r>
              <a:rPr kumimoji="0" lang="fr-FR" altLang="fr-FR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la valorisation des déchets du BTP </a:t>
            </a:r>
            <a:r>
              <a:rPr kumimoji="0" lang="fr-FR" altLang="fr-FR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(nouvelles filières ou consolidation de filières existantes)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altLang="fr-FR" sz="16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Animation des acteurs autour de programmes d’actions 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1600" b="1" i="1" kern="0" dirty="0" smtClean="0">
                <a:latin typeface="Arial"/>
              </a:rPr>
              <a:t>SRBTP </a:t>
            </a:r>
            <a:r>
              <a:rPr lang="fr-FR" altLang="fr-FR" sz="1600" i="1" kern="0" dirty="0" smtClean="0">
                <a:latin typeface="Arial"/>
              </a:rPr>
              <a:t>(certification </a:t>
            </a:r>
            <a:r>
              <a:rPr lang="fr-FR" altLang="fr-FR" sz="1600" i="1" kern="0" dirty="0" err="1" smtClean="0">
                <a:latin typeface="Arial"/>
              </a:rPr>
              <a:t>Qualirecycle</a:t>
            </a:r>
            <a:r>
              <a:rPr lang="fr-FR" altLang="fr-FR" sz="1600" i="1" kern="0" dirty="0" smtClean="0">
                <a:latin typeface="Arial"/>
              </a:rPr>
              <a:t> BTP, Guide de conception et de fonctionnement des installations de traitement des déchets du BTP)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1600" b="1" i="1" kern="0" dirty="0" smtClean="0">
                <a:latin typeface="Arial"/>
              </a:rPr>
              <a:t>DEMOCLES</a:t>
            </a:r>
            <a:r>
              <a:rPr lang="fr-FR" altLang="fr-FR" sz="1600" i="1" kern="0" dirty="0" smtClean="0">
                <a:latin typeface="Arial"/>
              </a:rPr>
              <a:t> pour la valorisation des déchets du 2</a:t>
            </a:r>
            <a:r>
              <a:rPr lang="fr-FR" altLang="fr-FR" sz="1600" i="1" kern="0" baseline="30000" dirty="0" smtClean="0">
                <a:latin typeface="Arial"/>
              </a:rPr>
              <a:t>nd</a:t>
            </a:r>
            <a:r>
              <a:rPr lang="fr-FR" altLang="fr-FR" sz="1600" i="1" kern="0" dirty="0" smtClean="0">
                <a:latin typeface="Arial"/>
              </a:rPr>
              <a:t> œuvre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fr-FR" altLang="fr-FR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FNTP/UNICEM</a:t>
            </a:r>
            <a:r>
              <a:rPr kumimoji="0" lang="fr-FR" altLang="fr-FR" sz="16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: création d’un centre de ressources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1600" b="1" i="1" kern="0" baseline="0" dirty="0" smtClean="0">
                <a:latin typeface="Arial"/>
              </a:rPr>
              <a:t>AMORCE-ASTEE</a:t>
            </a:r>
            <a:r>
              <a:rPr lang="fr-FR" altLang="fr-FR" sz="1600" i="1" kern="0" baseline="0" dirty="0" smtClean="0">
                <a:latin typeface="Arial"/>
              </a:rPr>
              <a:t> : groupes d’échanges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fr-FR" altLang="fr-FR" sz="16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FFB/FNTP</a:t>
            </a:r>
            <a:r>
              <a:rPr kumimoji="0" lang="fr-FR" altLang="fr-FR" sz="16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: </a:t>
            </a:r>
            <a:r>
              <a:rPr kumimoji="0" lang="fr-FR" altLang="fr-FR" sz="160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Prédiagnostic</a:t>
            </a:r>
            <a:r>
              <a:rPr kumimoji="0" lang="fr-FR" altLang="fr-FR" sz="16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fr-FR" altLang="fr-FR" sz="1600" i="1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multiflux</a:t>
            </a:r>
            <a:r>
              <a:rPr kumimoji="0" lang="fr-FR" altLang="fr-FR" sz="16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opérations témoin</a:t>
            </a:r>
            <a:endParaRPr kumimoji="0" lang="fr-FR" altLang="fr-FR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9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DEMOCLES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1907704" y="77155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/>
              <a:t>Focus sur la valorisation des déchets du second œuvre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803380"/>
              </p:ext>
            </p:extLst>
          </p:nvPr>
        </p:nvGraphicFramePr>
        <p:xfrm>
          <a:off x="4427984" y="1275606"/>
          <a:ext cx="4536504" cy="3568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>
                  <a:extLst>
                    <a:ext uri="{9D8B030D-6E8A-4147-A177-3AD203B41FA5}">
                      <a16:colId xmlns:a16="http://schemas.microsoft.com/office/drawing/2014/main" val="3522620465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val="2431400688"/>
                    </a:ext>
                  </a:extLst>
                </a:gridCol>
              </a:tblGrid>
              <a:tr h="457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Déchets valorisables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0" noProof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mono-flux exclusif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Autres déchets valorisables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431757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kern="0" dirty="0" smtClean="0">
                          <a:solidFill>
                            <a:srgbClr val="002060"/>
                          </a:solidFill>
                        </a:rPr>
                        <a:t>Équipements électriques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Bois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673646"/>
                  </a:ext>
                </a:extLst>
              </a:tr>
              <a:tr h="457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kern="0" dirty="0" smtClean="0">
                          <a:solidFill>
                            <a:srgbClr val="002060"/>
                          </a:solidFill>
                        </a:rPr>
                        <a:t>Lampes et tubes fluorescents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Couverture de toit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863099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kern="0" dirty="0" smtClean="0">
                          <a:solidFill>
                            <a:srgbClr val="002060"/>
                          </a:solidFill>
                        </a:rPr>
                        <a:t>Moquette en dalle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Céramique murale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39976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kern="0" dirty="0" smtClean="0">
                          <a:solidFill>
                            <a:srgbClr val="002060"/>
                          </a:solidFill>
                        </a:rPr>
                        <a:t>Ouvrants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Faïence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25993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kern="0" dirty="0" smtClean="0">
                          <a:solidFill>
                            <a:srgbClr val="002060"/>
                          </a:solidFill>
                        </a:rPr>
                        <a:t>Plâtre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Membrane PVC étanche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030511"/>
                  </a:ext>
                </a:extLst>
              </a:tr>
              <a:tr h="457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200" kern="0" dirty="0" smtClean="0">
                          <a:solidFill>
                            <a:srgbClr val="002060"/>
                          </a:solidFill>
                        </a:rPr>
                        <a:t>Plâtre avec complexe isolant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57584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Polystyrène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63434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PVC rigide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811871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PVC souple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400094"/>
                  </a:ext>
                </a:extLst>
              </a:tr>
              <a:tr h="269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Verre plat</a:t>
                      </a:r>
                      <a:endParaRPr lang="fr-FR" sz="12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2488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15616" y="3378354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kern="0" dirty="0" smtClean="0"/>
              <a:t>Sur 24 catégories de déchets, 15 peuvent bénéficier d’un recyclage dont 10 avec un conditionnement mono-flux en pied de chantier  </a:t>
            </a:r>
            <a:endParaRPr lang="fr-FR" sz="1600" dirty="0"/>
          </a:p>
        </p:txBody>
      </p:sp>
      <p:sp>
        <p:nvSpPr>
          <p:cNvPr id="6" name="Rectangle avec flèche vers la droite 5"/>
          <p:cNvSpPr/>
          <p:nvPr/>
        </p:nvSpPr>
        <p:spPr>
          <a:xfrm>
            <a:off x="1187624" y="3318481"/>
            <a:ext cx="3456384" cy="1800200"/>
          </a:xfrm>
          <a:prstGeom prst="rightArrowCallout">
            <a:avLst>
              <a:gd name="adj1" fmla="val 25000"/>
              <a:gd name="adj2" fmla="val 25000"/>
              <a:gd name="adj3" fmla="val 21779"/>
              <a:gd name="adj4" fmla="val 759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8" y="1157389"/>
            <a:ext cx="3995936" cy="208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DEMOCLES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1907704" y="77155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/>
              <a:t>Focus sur la valorisation des déchets du second œuvre</a:t>
            </a:r>
            <a:endParaRPr lang="fr-F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266" y="1419488"/>
            <a:ext cx="8857230" cy="338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La gestion des déchets de chantier, c’est l’affaire de tous et ça</a:t>
            </a:r>
            <a:r>
              <a:rPr kumimoji="0" lang="fr-FR" alt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commence dès la maîtrise d’ouvrage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r-FR" altLang="fr-FR" sz="2000" kern="0" dirty="0" smtClean="0">
                <a:solidFill>
                  <a:schemeClr val="tx1"/>
                </a:solidFill>
                <a:latin typeface="Arial"/>
              </a:rPr>
              <a:t>La collecte en mélange en benne est un frein au recyclage des déchets du 2</a:t>
            </a:r>
            <a:r>
              <a:rPr lang="fr-FR" altLang="fr-FR" sz="2000" kern="0" baseline="30000" dirty="0" smtClean="0">
                <a:solidFill>
                  <a:schemeClr val="tx1"/>
                </a:solidFill>
                <a:latin typeface="Arial"/>
              </a:rPr>
              <a:t>nd</a:t>
            </a:r>
            <a:r>
              <a:rPr lang="fr-FR" altLang="fr-FR" sz="2000" kern="0" dirty="0" smtClean="0">
                <a:solidFill>
                  <a:schemeClr val="tx1"/>
                </a:solidFill>
                <a:latin typeface="Arial"/>
              </a:rPr>
              <a:t> œuvre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On peut mieux valoriser à coût constant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fr-FR" altLang="fr-FR" sz="1400" kern="0" dirty="0" smtClean="0">
              <a:solidFill>
                <a:schemeClr val="tx1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FR" alt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le taux de valorisation peut passer de 15 à 80% grâce à une dépose sélective et un conditionnement adapté</a:t>
            </a:r>
          </a:p>
          <a:p>
            <a:pPr marL="0" lvl="0" indent="0">
              <a:buNone/>
              <a:defRPr/>
            </a:pPr>
            <a:endParaRPr lang="fr-FR" altLang="fr-FR" sz="2000" i="1" kern="0" dirty="0" smtClean="0">
              <a:solidFill>
                <a:schemeClr val="tx1"/>
              </a:solidFill>
              <a:latin typeface="Arial"/>
            </a:endParaRPr>
          </a:p>
          <a:p>
            <a:pPr marL="0" lvl="0" indent="0">
              <a:buNone/>
              <a:defRPr/>
            </a:pPr>
            <a:r>
              <a:rPr lang="fr-FR" altLang="fr-FR" sz="1400" i="1" kern="0" dirty="0" smtClean="0">
                <a:solidFill>
                  <a:schemeClr val="tx1"/>
                </a:solidFill>
                <a:latin typeface="Arial"/>
              </a:rPr>
              <a:t>Programme collaboratif </a:t>
            </a:r>
            <a:endParaRPr kumimoji="0" lang="fr-FR" altLang="fr-FR" sz="1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39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DEMOCLES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1907704" y="90627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/>
              <a:t>Programme d’actions 2017/2018</a:t>
            </a:r>
            <a:endParaRPr lang="fr-F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379" y="1347614"/>
            <a:ext cx="8785221" cy="482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rgbClr val="FF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Fédérer/sensibiliser la maîtrise d’ouvrage : fiches rôle/responsabilité, clauses types, amélioration outils (diagnostic, SOGED)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Besoins en formations des acteurs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Cartographie des filières de valorisation des déchets</a:t>
            </a:r>
            <a:r>
              <a:rPr kumimoji="0" lang="fr-FR" alt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</a:t>
            </a:r>
            <a:r>
              <a:rPr kumimoji="0" lang="fr-FR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second œuvre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Amélioration</a:t>
            </a:r>
            <a:r>
              <a:rPr kumimoji="0" lang="fr-FR" altLang="fr-F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l’application « Déchets du BTP » de la FFB par un lien entre points de collecte et filières de valorisation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r-FR" altLang="fr-FR" sz="2000" kern="0" baseline="0" dirty="0" smtClean="0">
                <a:solidFill>
                  <a:schemeClr val="tx1"/>
                </a:solidFill>
                <a:latin typeface="Arial"/>
              </a:rPr>
              <a:t>Valorisation des résultats (site internet dédié, newsletter, presse)</a:t>
            </a:r>
            <a:endParaRPr kumimoji="0" lang="fr-FR" alt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</a:t>
            </a:r>
            <a:r>
              <a:rPr kumimoji="0" lang="fr-FR" alt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Consulter le communiqué de presse 2017 </a:t>
            </a:r>
            <a:r>
              <a:rPr lang="fr-FR" altLang="fr-FR" sz="1200" kern="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fr-FR" altLang="fr-FR" sz="1200" kern="0" dirty="0">
                <a:solidFill>
                  <a:schemeClr val="tx1"/>
                </a:solidFill>
                <a:hlinkClick r:id="rId2"/>
              </a:rPr>
              <a:t>://www.recylum.com/communiques-de-presse-recylum/recyclage-dechets-second-oeuvre</a:t>
            </a:r>
            <a:r>
              <a:rPr lang="fr-FR" altLang="fr-FR" sz="1200" kern="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fr-FR" altLang="fr-FR" sz="1200" kern="0" dirty="0" smtClean="0">
                <a:solidFill>
                  <a:schemeClr val="tx1"/>
                </a:solidFill>
              </a:rPr>
              <a:t> </a:t>
            </a:r>
            <a:endParaRPr kumimoji="0" lang="fr-FR" altLang="fr-FR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9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Ademe colorimétrie orange">
      <a:dk1>
        <a:sysClr val="windowText" lastClr="000000"/>
      </a:dk1>
      <a:lt1>
        <a:sysClr val="window" lastClr="FFFFFF"/>
      </a:lt1>
      <a:dk2>
        <a:srgbClr val="EF5B2F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4D4D4D"/>
      </a:hlink>
      <a:folHlink>
        <a:srgbClr val="BFBFBF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CALAIRE">
  <a:themeElements>
    <a:clrScheme name="Ademe colorimétrie orange">
      <a:dk1>
        <a:sysClr val="windowText" lastClr="000000"/>
      </a:dk1>
      <a:lt1>
        <a:sysClr val="window" lastClr="FFFFFF"/>
      </a:lt1>
      <a:dk2>
        <a:srgbClr val="EF5B2F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38953"/>
      </a:accent6>
      <a:hlink>
        <a:srgbClr val="4D4D4D"/>
      </a:hlink>
      <a:folHlink>
        <a:srgbClr val="BFBFBF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889</Words>
  <Application>Microsoft Office PowerPoint</Application>
  <PresentationFormat>Affichage à l'écran (16:9)</PresentationFormat>
  <Paragraphs>164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Trebuchet MS</vt:lpstr>
      <vt:lpstr>Wingdings</vt:lpstr>
      <vt:lpstr>2_Thème Office</vt:lpstr>
      <vt:lpstr>PAGE</vt:lpstr>
      <vt:lpstr>INTERCALAIRE</vt:lpstr>
      <vt:lpstr>Déchets du Bâtiment et des Travaux Publics </vt:lpstr>
      <vt:lpstr>LTECV / Déchets du BTP </vt:lpstr>
      <vt:lpstr>Planification</vt:lpstr>
      <vt:lpstr>Le BTP s’ouvre à l’économie circulaire</vt:lpstr>
      <vt:lpstr>ADEME / prévention et valorisation des déchets</vt:lpstr>
      <vt:lpstr>Actions ADEME déchets du BTP</vt:lpstr>
      <vt:lpstr>DEMOCLES</vt:lpstr>
      <vt:lpstr>DEMOCLES</vt:lpstr>
      <vt:lpstr>DEMOCLES</vt:lpstr>
      <vt:lpstr>REPAR 1 et 2</vt:lpstr>
      <vt:lpstr>BAZED / Conception Bâtiment zéro déchet</vt:lpstr>
      <vt:lpstr>Quelques outils disponibles</vt:lpstr>
      <vt:lpstr>Centres de ressources </vt:lpstr>
      <vt:lpstr>Actions ADEME IDF déchets du BTP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</dc:creator>
  <cp:lastModifiedBy>Valérie JOUVIN</cp:lastModifiedBy>
  <cp:revision>139</cp:revision>
  <cp:lastPrinted>2017-05-31T17:33:08Z</cp:lastPrinted>
  <dcterms:created xsi:type="dcterms:W3CDTF">2017-01-31T16:07:20Z</dcterms:created>
  <dcterms:modified xsi:type="dcterms:W3CDTF">2017-06-01T10:11:44Z</dcterms:modified>
</cp:coreProperties>
</file>